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3" r:id="rId1"/>
  </p:sldMasterIdLst>
  <p:notesMasterIdLst>
    <p:notesMasterId r:id="rId19"/>
  </p:notesMasterIdLst>
  <p:handoutMasterIdLst>
    <p:handoutMasterId r:id="rId20"/>
  </p:handoutMasterIdLst>
  <p:sldIdLst>
    <p:sldId id="267" r:id="rId2"/>
    <p:sldId id="281" r:id="rId3"/>
    <p:sldId id="283" r:id="rId4"/>
    <p:sldId id="285" r:id="rId5"/>
    <p:sldId id="286" r:id="rId6"/>
    <p:sldId id="287" r:id="rId7"/>
    <p:sldId id="288" r:id="rId8"/>
    <p:sldId id="289" r:id="rId9"/>
    <p:sldId id="290" r:id="rId10"/>
    <p:sldId id="291" r:id="rId11"/>
    <p:sldId id="293" r:id="rId12"/>
    <p:sldId id="294" r:id="rId13"/>
    <p:sldId id="296" r:id="rId14"/>
    <p:sldId id="295" r:id="rId15"/>
    <p:sldId id="297" r:id="rId16"/>
    <p:sldId id="298" r:id="rId17"/>
    <p:sldId id="270" r:id="rId18"/>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bg1"/>
        </a:solidFill>
        <a:latin typeface="Helvetica" charset="0"/>
        <a:ea typeface="+mn-ea"/>
        <a:cs typeface="+mn-cs"/>
      </a:defRPr>
    </a:lvl1pPr>
    <a:lvl2pPr marL="457200" algn="l" rtl="0" eaLnBrk="0" fontAlgn="base" hangingPunct="0">
      <a:spcBef>
        <a:spcPct val="0"/>
      </a:spcBef>
      <a:spcAft>
        <a:spcPct val="0"/>
      </a:spcAft>
      <a:defRPr sz="1400" kern="1200">
        <a:solidFill>
          <a:schemeClr val="bg1"/>
        </a:solidFill>
        <a:latin typeface="Helvetica" charset="0"/>
        <a:ea typeface="+mn-ea"/>
        <a:cs typeface="+mn-cs"/>
      </a:defRPr>
    </a:lvl2pPr>
    <a:lvl3pPr marL="914400" algn="l" rtl="0" eaLnBrk="0" fontAlgn="base" hangingPunct="0">
      <a:spcBef>
        <a:spcPct val="0"/>
      </a:spcBef>
      <a:spcAft>
        <a:spcPct val="0"/>
      </a:spcAft>
      <a:defRPr sz="1400" kern="1200">
        <a:solidFill>
          <a:schemeClr val="bg1"/>
        </a:solidFill>
        <a:latin typeface="Helvetica" charset="0"/>
        <a:ea typeface="+mn-ea"/>
        <a:cs typeface="+mn-cs"/>
      </a:defRPr>
    </a:lvl3pPr>
    <a:lvl4pPr marL="1371600" algn="l" rtl="0" eaLnBrk="0" fontAlgn="base" hangingPunct="0">
      <a:spcBef>
        <a:spcPct val="0"/>
      </a:spcBef>
      <a:spcAft>
        <a:spcPct val="0"/>
      </a:spcAft>
      <a:defRPr sz="1400" kern="1200">
        <a:solidFill>
          <a:schemeClr val="bg1"/>
        </a:solidFill>
        <a:latin typeface="Helvetica" charset="0"/>
        <a:ea typeface="+mn-ea"/>
        <a:cs typeface="+mn-cs"/>
      </a:defRPr>
    </a:lvl4pPr>
    <a:lvl5pPr marL="1828800" algn="l" rtl="0" eaLnBrk="0" fontAlgn="base" hangingPunct="0">
      <a:spcBef>
        <a:spcPct val="0"/>
      </a:spcBef>
      <a:spcAft>
        <a:spcPct val="0"/>
      </a:spcAft>
      <a:defRPr sz="1400" kern="1200">
        <a:solidFill>
          <a:schemeClr val="bg1"/>
        </a:solidFill>
        <a:latin typeface="Helvetica" charset="0"/>
        <a:ea typeface="+mn-ea"/>
        <a:cs typeface="+mn-cs"/>
      </a:defRPr>
    </a:lvl5pPr>
    <a:lvl6pPr marL="2286000" algn="l" defTabSz="914400" rtl="0" eaLnBrk="1" latinLnBrk="0" hangingPunct="1">
      <a:defRPr sz="1400" kern="1200">
        <a:solidFill>
          <a:schemeClr val="bg1"/>
        </a:solidFill>
        <a:latin typeface="Helvetica" charset="0"/>
        <a:ea typeface="+mn-ea"/>
        <a:cs typeface="+mn-cs"/>
      </a:defRPr>
    </a:lvl6pPr>
    <a:lvl7pPr marL="2743200" algn="l" defTabSz="914400" rtl="0" eaLnBrk="1" latinLnBrk="0" hangingPunct="1">
      <a:defRPr sz="1400" kern="1200">
        <a:solidFill>
          <a:schemeClr val="bg1"/>
        </a:solidFill>
        <a:latin typeface="Helvetica" charset="0"/>
        <a:ea typeface="+mn-ea"/>
        <a:cs typeface="+mn-cs"/>
      </a:defRPr>
    </a:lvl7pPr>
    <a:lvl8pPr marL="3200400" algn="l" defTabSz="914400" rtl="0" eaLnBrk="1" latinLnBrk="0" hangingPunct="1">
      <a:defRPr sz="1400" kern="1200">
        <a:solidFill>
          <a:schemeClr val="bg1"/>
        </a:solidFill>
        <a:latin typeface="Helvetica" charset="0"/>
        <a:ea typeface="+mn-ea"/>
        <a:cs typeface="+mn-cs"/>
      </a:defRPr>
    </a:lvl8pPr>
    <a:lvl9pPr marL="3657600" algn="l" defTabSz="914400" rtl="0" eaLnBrk="1" latinLnBrk="0" hangingPunct="1">
      <a:defRPr sz="1400" kern="1200">
        <a:solidFill>
          <a:schemeClr val="bg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C5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0425" autoAdjust="0"/>
  </p:normalViewPr>
  <p:slideViewPr>
    <p:cSldViewPr>
      <p:cViewPr>
        <p:scale>
          <a:sx n="100" d="100"/>
          <a:sy n="100" d="100"/>
        </p:scale>
        <p:origin x="-1864" y="-1280"/>
      </p:cViewPr>
      <p:guideLst>
        <p:guide orient="horz" pos="1440"/>
        <p:guide orient="horz" pos="288"/>
        <p:guide orient="horz" pos="2592"/>
        <p:guide orient="horz" pos="2448"/>
        <p:guide orient="horz" pos="2304"/>
        <p:guide orient="horz" pos="3312"/>
        <p:guide orient="horz" pos="4032"/>
        <p:guide orient="horz" pos="2736"/>
        <p:guide pos="576"/>
        <p:guide pos="5616"/>
        <p:guide pos="1872"/>
        <p:guide pos="4464"/>
        <p:guide pos="1728"/>
        <p:guide pos="3024"/>
        <p:guide pos="4320"/>
        <p:guide pos="3168"/>
      </p:guideLst>
    </p:cSldViewPr>
  </p:slideViewPr>
  <p:notesTextViewPr>
    <p:cViewPr>
      <p:scale>
        <a:sx n="100" d="100"/>
        <a:sy n="100" d="100"/>
      </p:scale>
      <p:origin x="0" y="0"/>
    </p:cViewPr>
  </p:notesTextViewPr>
  <p:sorterViewPr>
    <p:cViewPr>
      <p:scale>
        <a:sx n="115" d="100"/>
        <a:sy n="115" d="100"/>
      </p:scale>
      <p:origin x="0" y="0"/>
    </p:cViewPr>
  </p:sorterViewPr>
  <p:notesViewPr>
    <p:cSldViewPr>
      <p:cViewPr varScale="1">
        <p:scale>
          <a:sx n="118" d="100"/>
          <a:sy n="118" d="100"/>
        </p:scale>
        <p:origin x="-18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2B422-D20A-49BF-B36B-DD7820FB4B52}"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1125E6DA-01FB-4BE2-9DED-42154CD5C97D}">
      <dgm:prSet phldrT="[Text]"/>
      <dgm:spPr>
        <a:ln>
          <a:solidFill>
            <a:schemeClr val="tx1">
              <a:lumMod val="50000"/>
              <a:lumOff val="50000"/>
            </a:schemeClr>
          </a:solidFill>
        </a:ln>
      </dgm:spPr>
      <dgm:t>
        <a:bodyPr/>
        <a:lstStyle/>
        <a:p>
          <a:r>
            <a:rPr lang="en-US" dirty="0" smtClean="0">
              <a:solidFill>
                <a:schemeClr val="tx1"/>
              </a:solidFill>
            </a:rPr>
            <a:t>Knowledge Management</a:t>
          </a:r>
          <a:endParaRPr lang="en-US" dirty="0">
            <a:solidFill>
              <a:schemeClr val="tx1"/>
            </a:solidFill>
          </a:endParaRPr>
        </a:p>
      </dgm:t>
    </dgm:pt>
    <dgm:pt modelId="{047AE6C4-CEB5-4637-A4AA-6A0635950F51}" type="parTrans" cxnId="{FB363649-2282-49BC-A756-F263F78F49CD}">
      <dgm:prSet/>
      <dgm:spPr/>
      <dgm:t>
        <a:bodyPr/>
        <a:lstStyle/>
        <a:p>
          <a:endParaRPr lang="en-US"/>
        </a:p>
      </dgm:t>
    </dgm:pt>
    <dgm:pt modelId="{59ED5F42-DE0D-44D2-A2F5-19598C0CA82C}" type="sibTrans" cxnId="{FB363649-2282-49BC-A756-F263F78F49CD}">
      <dgm:prSet/>
      <dgm:spPr>
        <a:solidFill>
          <a:srgbClr val="2FC529"/>
        </a:solidFill>
      </dgm:spPr>
      <dgm:t>
        <a:bodyPr/>
        <a:lstStyle/>
        <a:p>
          <a:endParaRPr lang="en-US" dirty="0"/>
        </a:p>
      </dgm:t>
    </dgm:pt>
    <dgm:pt modelId="{233C2A24-79AD-4D10-AEE2-CB75D69D662D}">
      <dgm:prSet phldrT="[Text]"/>
      <dgm:spPr>
        <a:solidFill>
          <a:srgbClr val="2FC529"/>
        </a:solidFill>
        <a:ln>
          <a:solidFill>
            <a:schemeClr val="tx1">
              <a:lumMod val="50000"/>
              <a:lumOff val="50000"/>
            </a:schemeClr>
          </a:solidFill>
        </a:ln>
      </dgm:spPr>
      <dgm:t>
        <a:bodyPr/>
        <a:lstStyle/>
        <a:p>
          <a:r>
            <a:rPr lang="en-US" dirty="0" smtClean="0">
              <a:solidFill>
                <a:srgbClr val="000000"/>
              </a:solidFill>
            </a:rPr>
            <a:t>Knowledge Capture</a:t>
          </a:r>
          <a:endParaRPr lang="en-US" dirty="0">
            <a:solidFill>
              <a:srgbClr val="000000"/>
            </a:solidFill>
          </a:endParaRPr>
        </a:p>
      </dgm:t>
    </dgm:pt>
    <dgm:pt modelId="{117E856A-5406-4715-9DFE-64FFE0E97401}" type="parTrans" cxnId="{2421507F-D06E-4CA5-BD60-E114296B0C02}">
      <dgm:prSet/>
      <dgm:spPr/>
      <dgm:t>
        <a:bodyPr/>
        <a:lstStyle/>
        <a:p>
          <a:endParaRPr lang="en-US"/>
        </a:p>
      </dgm:t>
    </dgm:pt>
    <dgm:pt modelId="{9FBE97D8-4E1F-48B0-AD0F-3E1FF9839690}" type="sibTrans" cxnId="{2421507F-D06E-4CA5-BD60-E114296B0C02}">
      <dgm:prSet/>
      <dgm:spPr>
        <a:solidFill>
          <a:srgbClr val="FF6600"/>
        </a:solidFill>
      </dgm:spPr>
      <dgm:t>
        <a:bodyPr/>
        <a:lstStyle/>
        <a:p>
          <a:endParaRPr lang="en-US" dirty="0"/>
        </a:p>
      </dgm:t>
    </dgm:pt>
    <dgm:pt modelId="{A1E80517-1C8D-4123-AAF2-3B8CBB9E1845}">
      <dgm:prSet phldrT="[Text]"/>
      <dgm:spPr>
        <a:ln>
          <a:solidFill>
            <a:schemeClr val="tx1">
              <a:lumMod val="50000"/>
              <a:lumOff val="50000"/>
            </a:schemeClr>
          </a:solidFill>
        </a:ln>
      </dgm:spPr>
      <dgm:t>
        <a:bodyPr/>
        <a:lstStyle/>
        <a:p>
          <a:r>
            <a:rPr lang="en-US" dirty="0" smtClean="0">
              <a:solidFill>
                <a:srgbClr val="000000"/>
              </a:solidFill>
            </a:rPr>
            <a:t>Knowledge Presentation</a:t>
          </a:r>
          <a:endParaRPr lang="en-US" dirty="0">
            <a:solidFill>
              <a:srgbClr val="000000"/>
            </a:solidFill>
          </a:endParaRPr>
        </a:p>
      </dgm:t>
    </dgm:pt>
    <dgm:pt modelId="{6DD885DC-F72F-4A0D-9391-F6A803A6E1C0}" type="parTrans" cxnId="{BFF2642A-6C94-4B31-9F6B-0AC2727A1551}">
      <dgm:prSet/>
      <dgm:spPr/>
      <dgm:t>
        <a:bodyPr/>
        <a:lstStyle/>
        <a:p>
          <a:endParaRPr lang="en-US"/>
        </a:p>
      </dgm:t>
    </dgm:pt>
    <dgm:pt modelId="{9E7011C9-CF2F-43FC-9808-05DED78112CB}" type="sibTrans" cxnId="{BFF2642A-6C94-4B31-9F6B-0AC2727A1551}">
      <dgm:prSet/>
      <dgm:spPr/>
      <dgm:t>
        <a:bodyPr/>
        <a:lstStyle/>
        <a:p>
          <a:endParaRPr lang="en-US" dirty="0"/>
        </a:p>
      </dgm:t>
    </dgm:pt>
    <dgm:pt modelId="{A1D94D44-EA94-410D-BF52-3ACA7750537A}" type="pres">
      <dgm:prSet presAssocID="{4EF2B422-D20A-49BF-B36B-DD7820FB4B52}" presName="Name0" presStyleCnt="0">
        <dgm:presLayoutVars>
          <dgm:dir/>
          <dgm:resizeHandles val="exact"/>
        </dgm:presLayoutVars>
      </dgm:prSet>
      <dgm:spPr/>
      <dgm:t>
        <a:bodyPr/>
        <a:lstStyle/>
        <a:p>
          <a:endParaRPr lang="en-US"/>
        </a:p>
      </dgm:t>
    </dgm:pt>
    <dgm:pt modelId="{DD353EF5-5EA2-41FB-836E-85558440E20B}" type="pres">
      <dgm:prSet presAssocID="{1125E6DA-01FB-4BE2-9DED-42154CD5C97D}" presName="node" presStyleLbl="node1" presStyleIdx="0" presStyleCnt="3">
        <dgm:presLayoutVars>
          <dgm:bulletEnabled val="1"/>
        </dgm:presLayoutVars>
      </dgm:prSet>
      <dgm:spPr/>
      <dgm:t>
        <a:bodyPr/>
        <a:lstStyle/>
        <a:p>
          <a:endParaRPr lang="en-US"/>
        </a:p>
      </dgm:t>
    </dgm:pt>
    <dgm:pt modelId="{DFDA05F9-D5C9-46F5-BEAE-60E230DCEB33}" type="pres">
      <dgm:prSet presAssocID="{59ED5F42-DE0D-44D2-A2F5-19598C0CA82C}" presName="sibTrans" presStyleLbl="sibTrans2D1" presStyleIdx="0" presStyleCnt="3"/>
      <dgm:spPr/>
      <dgm:t>
        <a:bodyPr/>
        <a:lstStyle/>
        <a:p>
          <a:endParaRPr lang="en-US"/>
        </a:p>
      </dgm:t>
    </dgm:pt>
    <dgm:pt modelId="{8117F0AF-4147-4EFD-8D16-01C295770C36}" type="pres">
      <dgm:prSet presAssocID="{59ED5F42-DE0D-44D2-A2F5-19598C0CA82C}" presName="connectorText" presStyleLbl="sibTrans2D1" presStyleIdx="0" presStyleCnt="3"/>
      <dgm:spPr/>
      <dgm:t>
        <a:bodyPr/>
        <a:lstStyle/>
        <a:p>
          <a:endParaRPr lang="en-US"/>
        </a:p>
      </dgm:t>
    </dgm:pt>
    <dgm:pt modelId="{2F8FAFC9-239B-4D1B-8926-787439B2D597}" type="pres">
      <dgm:prSet presAssocID="{233C2A24-79AD-4D10-AEE2-CB75D69D662D}" presName="node" presStyleLbl="node1" presStyleIdx="1" presStyleCnt="3">
        <dgm:presLayoutVars>
          <dgm:bulletEnabled val="1"/>
        </dgm:presLayoutVars>
      </dgm:prSet>
      <dgm:spPr/>
      <dgm:t>
        <a:bodyPr/>
        <a:lstStyle/>
        <a:p>
          <a:endParaRPr lang="en-US"/>
        </a:p>
      </dgm:t>
    </dgm:pt>
    <dgm:pt modelId="{14B4294A-46D4-4AA3-A63D-C7B65D1D393A}" type="pres">
      <dgm:prSet presAssocID="{9FBE97D8-4E1F-48B0-AD0F-3E1FF9839690}" presName="sibTrans" presStyleLbl="sibTrans2D1" presStyleIdx="1" presStyleCnt="3"/>
      <dgm:spPr/>
      <dgm:t>
        <a:bodyPr/>
        <a:lstStyle/>
        <a:p>
          <a:endParaRPr lang="en-US"/>
        </a:p>
      </dgm:t>
    </dgm:pt>
    <dgm:pt modelId="{FD3CD0E7-94CF-44E4-AD51-F7DD25F22CEC}" type="pres">
      <dgm:prSet presAssocID="{9FBE97D8-4E1F-48B0-AD0F-3E1FF9839690}" presName="connectorText" presStyleLbl="sibTrans2D1" presStyleIdx="1" presStyleCnt="3"/>
      <dgm:spPr/>
      <dgm:t>
        <a:bodyPr/>
        <a:lstStyle/>
        <a:p>
          <a:endParaRPr lang="en-US"/>
        </a:p>
      </dgm:t>
    </dgm:pt>
    <dgm:pt modelId="{49FE2BFA-1585-4D68-BCF4-2F6232B611BA}" type="pres">
      <dgm:prSet presAssocID="{A1E80517-1C8D-4123-AAF2-3B8CBB9E1845}" presName="node" presStyleLbl="node1" presStyleIdx="2" presStyleCnt="3">
        <dgm:presLayoutVars>
          <dgm:bulletEnabled val="1"/>
        </dgm:presLayoutVars>
      </dgm:prSet>
      <dgm:spPr/>
      <dgm:t>
        <a:bodyPr/>
        <a:lstStyle/>
        <a:p>
          <a:endParaRPr lang="en-US"/>
        </a:p>
      </dgm:t>
    </dgm:pt>
    <dgm:pt modelId="{44CBEC1D-EEDA-4466-BBF2-DA24A322E1B7}" type="pres">
      <dgm:prSet presAssocID="{9E7011C9-CF2F-43FC-9808-05DED78112CB}" presName="sibTrans" presStyleLbl="sibTrans2D1" presStyleIdx="2" presStyleCnt="3"/>
      <dgm:spPr/>
      <dgm:t>
        <a:bodyPr/>
        <a:lstStyle/>
        <a:p>
          <a:endParaRPr lang="en-US"/>
        </a:p>
      </dgm:t>
    </dgm:pt>
    <dgm:pt modelId="{F0D5D6E4-7E52-46B1-BD9E-3AA6D9141F5B}" type="pres">
      <dgm:prSet presAssocID="{9E7011C9-CF2F-43FC-9808-05DED78112CB}" presName="connectorText" presStyleLbl="sibTrans2D1" presStyleIdx="2" presStyleCnt="3"/>
      <dgm:spPr/>
      <dgm:t>
        <a:bodyPr/>
        <a:lstStyle/>
        <a:p>
          <a:endParaRPr lang="en-US"/>
        </a:p>
      </dgm:t>
    </dgm:pt>
  </dgm:ptLst>
  <dgm:cxnLst>
    <dgm:cxn modelId="{7CBE8E88-7FE1-2F49-A7BF-69101D1DF127}" type="presOf" srcId="{59ED5F42-DE0D-44D2-A2F5-19598C0CA82C}" destId="{DFDA05F9-D5C9-46F5-BEAE-60E230DCEB33}" srcOrd="0" destOrd="0" presId="urn:microsoft.com/office/officeart/2005/8/layout/cycle7"/>
    <dgm:cxn modelId="{40470C87-3916-7740-AB07-6AFFB175BED6}" type="presOf" srcId="{9E7011C9-CF2F-43FC-9808-05DED78112CB}" destId="{44CBEC1D-EEDA-4466-BBF2-DA24A322E1B7}" srcOrd="0" destOrd="0" presId="urn:microsoft.com/office/officeart/2005/8/layout/cycle7"/>
    <dgm:cxn modelId="{BFF2642A-6C94-4B31-9F6B-0AC2727A1551}" srcId="{4EF2B422-D20A-49BF-B36B-DD7820FB4B52}" destId="{A1E80517-1C8D-4123-AAF2-3B8CBB9E1845}" srcOrd="2" destOrd="0" parTransId="{6DD885DC-F72F-4A0D-9391-F6A803A6E1C0}" sibTransId="{9E7011C9-CF2F-43FC-9808-05DED78112CB}"/>
    <dgm:cxn modelId="{FCC1C466-CFED-7041-A37A-086E6B31D616}" type="presOf" srcId="{233C2A24-79AD-4D10-AEE2-CB75D69D662D}" destId="{2F8FAFC9-239B-4D1B-8926-787439B2D597}" srcOrd="0" destOrd="0" presId="urn:microsoft.com/office/officeart/2005/8/layout/cycle7"/>
    <dgm:cxn modelId="{558A413A-B3C8-D34C-A9BA-2C79A95E8AC7}" type="presOf" srcId="{4EF2B422-D20A-49BF-B36B-DD7820FB4B52}" destId="{A1D94D44-EA94-410D-BF52-3ACA7750537A}" srcOrd="0" destOrd="0" presId="urn:microsoft.com/office/officeart/2005/8/layout/cycle7"/>
    <dgm:cxn modelId="{8449D45C-E002-2E46-93F0-20912D9B08C6}" type="presOf" srcId="{1125E6DA-01FB-4BE2-9DED-42154CD5C97D}" destId="{DD353EF5-5EA2-41FB-836E-85558440E20B}" srcOrd="0" destOrd="0" presId="urn:microsoft.com/office/officeart/2005/8/layout/cycle7"/>
    <dgm:cxn modelId="{FB363649-2282-49BC-A756-F263F78F49CD}" srcId="{4EF2B422-D20A-49BF-B36B-DD7820FB4B52}" destId="{1125E6DA-01FB-4BE2-9DED-42154CD5C97D}" srcOrd="0" destOrd="0" parTransId="{047AE6C4-CEB5-4637-A4AA-6A0635950F51}" sibTransId="{59ED5F42-DE0D-44D2-A2F5-19598C0CA82C}"/>
    <dgm:cxn modelId="{BF643F4B-F0F4-B444-B7DD-CCF80EAA8DD6}" type="presOf" srcId="{59ED5F42-DE0D-44D2-A2F5-19598C0CA82C}" destId="{8117F0AF-4147-4EFD-8D16-01C295770C36}" srcOrd="1" destOrd="0" presId="urn:microsoft.com/office/officeart/2005/8/layout/cycle7"/>
    <dgm:cxn modelId="{2421507F-D06E-4CA5-BD60-E114296B0C02}" srcId="{4EF2B422-D20A-49BF-B36B-DD7820FB4B52}" destId="{233C2A24-79AD-4D10-AEE2-CB75D69D662D}" srcOrd="1" destOrd="0" parTransId="{117E856A-5406-4715-9DFE-64FFE0E97401}" sibTransId="{9FBE97D8-4E1F-48B0-AD0F-3E1FF9839690}"/>
    <dgm:cxn modelId="{D6D2A79E-991B-FD45-ACAE-6E4F772BE383}" type="presOf" srcId="{9FBE97D8-4E1F-48B0-AD0F-3E1FF9839690}" destId="{FD3CD0E7-94CF-44E4-AD51-F7DD25F22CEC}" srcOrd="1" destOrd="0" presId="urn:microsoft.com/office/officeart/2005/8/layout/cycle7"/>
    <dgm:cxn modelId="{5C9AC169-2D56-A443-973E-9B4C68762A94}" type="presOf" srcId="{A1E80517-1C8D-4123-AAF2-3B8CBB9E1845}" destId="{49FE2BFA-1585-4D68-BCF4-2F6232B611BA}" srcOrd="0" destOrd="0" presId="urn:microsoft.com/office/officeart/2005/8/layout/cycle7"/>
    <dgm:cxn modelId="{08419A69-65D1-694F-8567-4691532217C1}" type="presOf" srcId="{9E7011C9-CF2F-43FC-9808-05DED78112CB}" destId="{F0D5D6E4-7E52-46B1-BD9E-3AA6D9141F5B}" srcOrd="1" destOrd="0" presId="urn:microsoft.com/office/officeart/2005/8/layout/cycle7"/>
    <dgm:cxn modelId="{5F67D4D0-CC6A-1240-9690-D4B584D96695}" type="presOf" srcId="{9FBE97D8-4E1F-48B0-AD0F-3E1FF9839690}" destId="{14B4294A-46D4-4AA3-A63D-C7B65D1D393A}" srcOrd="0" destOrd="0" presId="urn:microsoft.com/office/officeart/2005/8/layout/cycle7"/>
    <dgm:cxn modelId="{F6241594-EF49-4544-ABB3-9133EEACA1B9}" type="presParOf" srcId="{A1D94D44-EA94-410D-BF52-3ACA7750537A}" destId="{DD353EF5-5EA2-41FB-836E-85558440E20B}" srcOrd="0" destOrd="0" presId="urn:microsoft.com/office/officeart/2005/8/layout/cycle7"/>
    <dgm:cxn modelId="{B3FE7BE4-A801-E941-8C84-12451DA95553}" type="presParOf" srcId="{A1D94D44-EA94-410D-BF52-3ACA7750537A}" destId="{DFDA05F9-D5C9-46F5-BEAE-60E230DCEB33}" srcOrd="1" destOrd="0" presId="urn:microsoft.com/office/officeart/2005/8/layout/cycle7"/>
    <dgm:cxn modelId="{65F71AC3-4CB5-2243-B01F-BD03AC68F4CB}" type="presParOf" srcId="{DFDA05F9-D5C9-46F5-BEAE-60E230DCEB33}" destId="{8117F0AF-4147-4EFD-8D16-01C295770C36}" srcOrd="0" destOrd="0" presId="urn:microsoft.com/office/officeart/2005/8/layout/cycle7"/>
    <dgm:cxn modelId="{621FBF31-088F-4646-85FA-684D4213DDA1}" type="presParOf" srcId="{A1D94D44-EA94-410D-BF52-3ACA7750537A}" destId="{2F8FAFC9-239B-4D1B-8926-787439B2D597}" srcOrd="2" destOrd="0" presId="urn:microsoft.com/office/officeart/2005/8/layout/cycle7"/>
    <dgm:cxn modelId="{3E11184C-CEE2-6045-AA53-301A135CE59D}" type="presParOf" srcId="{A1D94D44-EA94-410D-BF52-3ACA7750537A}" destId="{14B4294A-46D4-4AA3-A63D-C7B65D1D393A}" srcOrd="3" destOrd="0" presId="urn:microsoft.com/office/officeart/2005/8/layout/cycle7"/>
    <dgm:cxn modelId="{F365AFC0-22F0-3748-AC5C-9DCBC1801861}" type="presParOf" srcId="{14B4294A-46D4-4AA3-A63D-C7B65D1D393A}" destId="{FD3CD0E7-94CF-44E4-AD51-F7DD25F22CEC}" srcOrd="0" destOrd="0" presId="urn:microsoft.com/office/officeart/2005/8/layout/cycle7"/>
    <dgm:cxn modelId="{B1F2205F-B57A-4648-9045-DB515CDE1C6E}" type="presParOf" srcId="{A1D94D44-EA94-410D-BF52-3ACA7750537A}" destId="{49FE2BFA-1585-4D68-BCF4-2F6232B611BA}" srcOrd="4" destOrd="0" presId="urn:microsoft.com/office/officeart/2005/8/layout/cycle7"/>
    <dgm:cxn modelId="{41BBFD40-F2DD-0840-B861-E2E1C0CA0516}" type="presParOf" srcId="{A1D94D44-EA94-410D-BF52-3ACA7750537A}" destId="{44CBEC1D-EEDA-4466-BBF2-DA24A322E1B7}" srcOrd="5" destOrd="0" presId="urn:microsoft.com/office/officeart/2005/8/layout/cycle7"/>
    <dgm:cxn modelId="{C8A3F667-6FB5-B346-B6C6-56049A866AB9}" type="presParOf" srcId="{44CBEC1D-EEDA-4466-BBF2-DA24A322E1B7}" destId="{F0D5D6E4-7E52-46B1-BD9E-3AA6D9141F5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53EF5-5EA2-41FB-836E-85558440E20B}">
      <dsp:nvSpPr>
        <dsp:cNvPr id="0" name=""/>
        <dsp:cNvSpPr/>
      </dsp:nvSpPr>
      <dsp:spPr>
        <a:xfrm>
          <a:off x="2977604" y="894"/>
          <a:ext cx="2274391" cy="1137195"/>
        </a:xfrm>
        <a:prstGeom prst="roundRect">
          <a:avLst>
            <a:gd name="adj" fmla="val 10000"/>
          </a:avLst>
        </a:prstGeom>
        <a:solidFill>
          <a:schemeClr val="accent3">
            <a:hueOff val="0"/>
            <a:satOff val="0"/>
            <a:lumOff val="0"/>
            <a:alphaOff val="0"/>
          </a:schemeClr>
        </a:solidFill>
        <a:ln w="55000" cap="flat" cmpd="thickThin"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Knowledge Management</a:t>
          </a:r>
          <a:endParaRPr lang="en-US" sz="2500" kern="1200" dirty="0">
            <a:solidFill>
              <a:schemeClr val="tx1"/>
            </a:solidFill>
          </a:endParaRPr>
        </a:p>
      </dsp:txBody>
      <dsp:txXfrm>
        <a:off x="3010911" y="34201"/>
        <a:ext cx="2207777" cy="1070581"/>
      </dsp:txXfrm>
    </dsp:sp>
    <dsp:sp modelId="{DFDA05F9-D5C9-46F5-BEAE-60E230DCEB33}">
      <dsp:nvSpPr>
        <dsp:cNvPr id="0" name=""/>
        <dsp:cNvSpPr/>
      </dsp:nvSpPr>
      <dsp:spPr>
        <a:xfrm rot="3600000">
          <a:off x="4461561" y="1995709"/>
          <a:ext cx="1183126" cy="398018"/>
        </a:xfrm>
        <a:prstGeom prst="leftRightArrow">
          <a:avLst>
            <a:gd name="adj1" fmla="val 60000"/>
            <a:gd name="adj2" fmla="val 50000"/>
          </a:avLst>
        </a:prstGeom>
        <a:solidFill>
          <a:srgbClr val="2FC52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580966" y="2075313"/>
        <a:ext cx="944316" cy="238810"/>
      </dsp:txXfrm>
    </dsp:sp>
    <dsp:sp modelId="{2F8FAFC9-239B-4D1B-8926-787439B2D597}">
      <dsp:nvSpPr>
        <dsp:cNvPr id="0" name=""/>
        <dsp:cNvSpPr/>
      </dsp:nvSpPr>
      <dsp:spPr>
        <a:xfrm>
          <a:off x="4854254" y="3251347"/>
          <a:ext cx="2274391" cy="1137195"/>
        </a:xfrm>
        <a:prstGeom prst="roundRect">
          <a:avLst>
            <a:gd name="adj" fmla="val 10000"/>
          </a:avLst>
        </a:prstGeom>
        <a:solidFill>
          <a:srgbClr val="2FC529"/>
        </a:solidFill>
        <a:ln w="55000" cap="flat" cmpd="thickThin"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0000"/>
              </a:solidFill>
            </a:rPr>
            <a:t>Knowledge Capture</a:t>
          </a:r>
          <a:endParaRPr lang="en-US" sz="2500" kern="1200" dirty="0">
            <a:solidFill>
              <a:srgbClr val="000000"/>
            </a:solidFill>
          </a:endParaRPr>
        </a:p>
      </dsp:txBody>
      <dsp:txXfrm>
        <a:off x="4887561" y="3284654"/>
        <a:ext cx="2207777" cy="1070581"/>
      </dsp:txXfrm>
    </dsp:sp>
    <dsp:sp modelId="{14B4294A-46D4-4AA3-A63D-C7B65D1D393A}">
      <dsp:nvSpPr>
        <dsp:cNvPr id="0" name=""/>
        <dsp:cNvSpPr/>
      </dsp:nvSpPr>
      <dsp:spPr>
        <a:xfrm rot="10800000">
          <a:off x="3523236" y="3620935"/>
          <a:ext cx="1183126" cy="398018"/>
        </a:xfrm>
        <a:prstGeom prst="lef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3642641" y="3700539"/>
        <a:ext cx="944316" cy="238810"/>
      </dsp:txXfrm>
    </dsp:sp>
    <dsp:sp modelId="{49FE2BFA-1585-4D68-BCF4-2F6232B611BA}">
      <dsp:nvSpPr>
        <dsp:cNvPr id="0" name=""/>
        <dsp:cNvSpPr/>
      </dsp:nvSpPr>
      <dsp:spPr>
        <a:xfrm>
          <a:off x="1100954" y="3251347"/>
          <a:ext cx="2274391" cy="1137195"/>
        </a:xfrm>
        <a:prstGeom prst="roundRect">
          <a:avLst>
            <a:gd name="adj" fmla="val 10000"/>
          </a:avLst>
        </a:prstGeom>
        <a:solidFill>
          <a:schemeClr val="accent3">
            <a:hueOff val="11624607"/>
            <a:satOff val="-37145"/>
            <a:lumOff val="-9412"/>
            <a:alphaOff val="0"/>
          </a:schemeClr>
        </a:solidFill>
        <a:ln w="55000" cap="flat" cmpd="thickThin"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0000"/>
              </a:solidFill>
            </a:rPr>
            <a:t>Knowledge Presentation</a:t>
          </a:r>
          <a:endParaRPr lang="en-US" sz="2500" kern="1200" dirty="0">
            <a:solidFill>
              <a:srgbClr val="000000"/>
            </a:solidFill>
          </a:endParaRPr>
        </a:p>
      </dsp:txBody>
      <dsp:txXfrm>
        <a:off x="1134261" y="3284654"/>
        <a:ext cx="2207777" cy="1070581"/>
      </dsp:txXfrm>
    </dsp:sp>
    <dsp:sp modelId="{44CBEC1D-EEDA-4466-BBF2-DA24A322E1B7}">
      <dsp:nvSpPr>
        <dsp:cNvPr id="0" name=""/>
        <dsp:cNvSpPr/>
      </dsp:nvSpPr>
      <dsp:spPr>
        <a:xfrm rot="18000000">
          <a:off x="2584911" y="1995709"/>
          <a:ext cx="1183126" cy="398018"/>
        </a:xfrm>
        <a:prstGeom prst="lef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2704316" y="2075313"/>
        <a:ext cx="944316" cy="23881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solidFill>
                  <a:schemeClr val="tx1"/>
                </a:solidFill>
                <a:latin typeface="Helvetica" pitchFamily="34" charset="0"/>
              </a:defRPr>
            </a:lvl1pPr>
          </a:lstStyle>
          <a:p>
            <a:pPr>
              <a:defRPr/>
            </a:pPr>
            <a:endParaRPr lang="en-US" altLang="en-US" dirty="0"/>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Helvetica" pitchFamily="34" charset="0"/>
              </a:defRPr>
            </a:lvl1pPr>
          </a:lstStyle>
          <a:p>
            <a:pPr>
              <a:defRPr/>
            </a:pPr>
            <a:endParaRPr lang="en-US" altLang="en-US" dirty="0"/>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solidFill>
                  <a:schemeClr val="tx1"/>
                </a:solidFill>
                <a:latin typeface="Helvetica" pitchFamily="34" charset="0"/>
              </a:defRPr>
            </a:lvl1pPr>
          </a:lstStyle>
          <a:p>
            <a:pPr>
              <a:defRPr/>
            </a:pPr>
            <a:endParaRPr lang="en-US" altLang="en-US" dirty="0"/>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Helvetica" pitchFamily="34" charset="0"/>
              </a:defRPr>
            </a:lvl1pPr>
          </a:lstStyle>
          <a:p>
            <a:pPr>
              <a:defRPr/>
            </a:pPr>
            <a:fld id="{C4A7A251-A124-4B85-815A-AC889F390439}" type="slidenum">
              <a:rPr lang="en-US" altLang="en-US"/>
              <a:pPr>
                <a:defRPr/>
              </a:pPr>
              <a:t>‹#›</a:t>
            </a:fld>
            <a:endParaRPr lang="en-US" altLang="en-US" dirty="0"/>
          </a:p>
        </p:txBody>
      </p:sp>
    </p:spTree>
    <p:extLst>
      <p:ext uri="{BB962C8B-B14F-4D97-AF65-F5344CB8AC3E}">
        <p14:creationId xmlns:p14="http://schemas.microsoft.com/office/powerpoint/2010/main" val="3426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solidFill>
                  <a:schemeClr val="tx1"/>
                </a:solidFill>
                <a:latin typeface="Helvetica" pitchFamily="34" charset="0"/>
              </a:defRPr>
            </a:lvl1pPr>
          </a:lstStyle>
          <a:p>
            <a:pPr>
              <a:defRPr/>
            </a:pPr>
            <a:endParaRPr lang="en-US" altLang="en-US" dirty="0"/>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Helvetica" pitchFamily="34" charset="0"/>
              </a:defRPr>
            </a:lvl1pPr>
          </a:lstStyle>
          <a:p>
            <a:pPr>
              <a:defRPr/>
            </a:pPr>
            <a:endParaRPr lang="en-US" alt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solidFill>
                  <a:schemeClr val="tx1"/>
                </a:solidFill>
                <a:latin typeface="Helvetica" pitchFamily="34" charset="0"/>
              </a:defRPr>
            </a:lvl1pPr>
          </a:lstStyle>
          <a:p>
            <a:pPr>
              <a:defRPr/>
            </a:pPr>
            <a:endParaRPr lang="en-US" altLang="en-US" dirty="0"/>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Helvetica" pitchFamily="34" charset="0"/>
              </a:defRPr>
            </a:lvl1pPr>
          </a:lstStyle>
          <a:p>
            <a:pPr>
              <a:defRPr/>
            </a:pPr>
            <a:fld id="{B573BCC8-E57C-414F-9558-873B494FEAFC}" type="slidenum">
              <a:rPr lang="en-US" altLang="en-US"/>
              <a:pPr>
                <a:defRPr/>
              </a:pPr>
              <a:t>‹#›</a:t>
            </a:fld>
            <a:endParaRPr lang="en-US" altLang="en-US" dirty="0"/>
          </a:p>
        </p:txBody>
      </p:sp>
    </p:spTree>
    <p:extLst>
      <p:ext uri="{BB962C8B-B14F-4D97-AF65-F5344CB8AC3E}">
        <p14:creationId xmlns:p14="http://schemas.microsoft.com/office/powerpoint/2010/main" val="33120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As Alan said, I’m Tom Kindervater.  My presentation this morning is on Semantic Procedure Analysis – a method for Modularizing Operating Procedures for more efficient use and comprehensive updating.  This paper documents the results of research underwritten by the Center for Operator Performance.</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a:t>
            </a:fld>
            <a:endParaRPr lang="en-US" altLang="en-US" dirty="0"/>
          </a:p>
        </p:txBody>
      </p:sp>
    </p:spTree>
    <p:extLst>
      <p:ext uri="{BB962C8B-B14F-4D97-AF65-F5344CB8AC3E}">
        <p14:creationId xmlns:p14="http://schemas.microsoft.com/office/powerpoint/2010/main" val="28663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As part of this</a:t>
            </a:r>
            <a:r>
              <a:rPr lang="en-US" sz="1200" kern="1200" baseline="0" dirty="0" smtClean="0">
                <a:solidFill>
                  <a:schemeClr val="tx1"/>
                </a:solidFill>
                <a:effectLst/>
                <a:latin typeface="Helvetica" pitchFamily="34" charset="0"/>
                <a:ea typeface="+mn-ea"/>
                <a:cs typeface="+mn-cs"/>
              </a:rPr>
              <a:t> first manual review,</a:t>
            </a:r>
            <a:r>
              <a:rPr lang="en-US" sz="1200" kern="1200" dirty="0" smtClean="0">
                <a:solidFill>
                  <a:schemeClr val="tx1"/>
                </a:solidFill>
                <a:effectLst/>
                <a:latin typeface="Helvetica" pitchFamily="34" charset="0"/>
                <a:ea typeface="+mn-ea"/>
                <a:cs typeface="+mn-cs"/>
              </a:rPr>
              <a:t> the information (taxonomies) for equipment, operators, actions, and interruptions are available for review.</a:t>
            </a:r>
            <a:r>
              <a:rPr lang="en-US" dirty="0" smtClean="0">
                <a:effectLst/>
              </a:rPr>
              <a:t>  These</a:t>
            </a:r>
            <a:r>
              <a:rPr lang="en-US" baseline="0" dirty="0" smtClean="0">
                <a:effectLst/>
              </a:rPr>
              <a:t> lists of preferred terminology can be retained by operating area and used to standardize the terminology contained in the procedures for that operating area.  Using consistent terminology has two benefits.  It enhances learning of tasks common to multiple procedures and it makes identification of common procedural modules more accurate.</a:t>
            </a:r>
            <a:endParaRPr lang="en-US" dirty="0" smtClean="0">
              <a:effectLst/>
            </a:endParaRPr>
          </a:p>
          <a:p>
            <a:endParaRPr lang="en-US" dirty="0" smtClean="0">
              <a:effectLst/>
            </a:endParaRPr>
          </a:p>
          <a:p>
            <a:r>
              <a:rPr lang="en-US" sz="1200" kern="1200" dirty="0" smtClean="0">
                <a:solidFill>
                  <a:schemeClr val="tx1"/>
                </a:solidFill>
                <a:effectLst/>
                <a:latin typeface="Helvetica" pitchFamily="34" charset="0"/>
                <a:ea typeface="+mn-ea"/>
                <a:cs typeface="+mn-cs"/>
              </a:rPr>
              <a:t>As the research</a:t>
            </a:r>
            <a:r>
              <a:rPr lang="en-US" sz="1200" kern="1200" baseline="0" dirty="0" smtClean="0">
                <a:solidFill>
                  <a:schemeClr val="tx1"/>
                </a:solidFill>
                <a:effectLst/>
                <a:latin typeface="Helvetica" pitchFamily="34" charset="0"/>
                <a:ea typeface="+mn-ea"/>
                <a:cs typeface="+mn-cs"/>
              </a:rPr>
              <a:t> effort </a:t>
            </a:r>
            <a:r>
              <a:rPr lang="en-US" sz="1200" kern="1200" dirty="0" smtClean="0">
                <a:solidFill>
                  <a:schemeClr val="tx1"/>
                </a:solidFill>
                <a:effectLst/>
                <a:latin typeface="Helvetica" pitchFamily="34" charset="0"/>
                <a:ea typeface="+mn-ea"/>
                <a:cs typeface="+mn-cs"/>
              </a:rPr>
              <a:t>progressed, it was recognized that at this point in the analysis, tacit knowledge capture could be included.  The procedure content showed where tacit knowledge was required with phrases such as “when needed”, “long enough”, and “when able”.  Expert operators can be interviewed and/or review the heuristic output to determine what tacit knowledge is useful during execution of the procedure.  This expert operator tacit knowledge can be added to the procedure at this point</a:t>
            </a:r>
            <a:r>
              <a:rPr lang="en-US" sz="1200" kern="1200" baseline="0" dirty="0" smtClean="0">
                <a:solidFill>
                  <a:schemeClr val="tx1"/>
                </a:solidFill>
                <a:effectLst/>
                <a:latin typeface="Helvetica" pitchFamily="34" charset="0"/>
                <a:ea typeface="+mn-ea"/>
                <a:cs typeface="+mn-cs"/>
              </a:rPr>
              <a:t> in the analysis methodology</a:t>
            </a:r>
            <a:r>
              <a:rPr lang="en-US" sz="1200" kern="1200" dirty="0" smtClean="0">
                <a:solidFill>
                  <a:schemeClr val="tx1"/>
                </a:solidFill>
                <a:effectLst/>
                <a:latin typeface="Helvetica" pitchFamily="34" charset="0"/>
                <a:ea typeface="+mn-ea"/>
                <a:cs typeface="+mn-cs"/>
              </a:rPr>
              <a:t> before it is “chunked” into modules.</a:t>
            </a:r>
            <a:r>
              <a:rPr lang="en-US" dirty="0" smtClean="0">
                <a:effectLst/>
              </a:rPr>
              <a:t> </a:t>
            </a:r>
          </a:p>
          <a:p>
            <a:endParaRPr lang="en-US" dirty="0" smtClean="0">
              <a:effectLst/>
            </a:endParaRPr>
          </a:p>
          <a:p>
            <a:r>
              <a:rPr lang="en-US" sz="1200" kern="1200" dirty="0" smtClean="0">
                <a:solidFill>
                  <a:schemeClr val="tx1"/>
                </a:solidFill>
                <a:effectLst/>
                <a:latin typeface="Helvetica" pitchFamily="34" charset="0"/>
                <a:ea typeface="+mn-ea"/>
                <a:cs typeface="+mn-cs"/>
              </a:rPr>
              <a:t>After</a:t>
            </a:r>
            <a:r>
              <a:rPr lang="en-US" sz="1200" kern="1200" baseline="0" dirty="0" smtClean="0">
                <a:solidFill>
                  <a:schemeClr val="tx1"/>
                </a:solidFill>
                <a:effectLst/>
                <a:latin typeface="Helvetica" pitchFamily="34" charset="0"/>
                <a:ea typeface="+mn-ea"/>
                <a:cs typeface="+mn-cs"/>
              </a:rPr>
              <a:t> the procedure information has been “cleansed,” “tagged,” and reviewed, it is ready to be </a:t>
            </a:r>
            <a:r>
              <a:rPr lang="en-US" sz="1200" kern="1200" dirty="0" smtClean="0">
                <a:solidFill>
                  <a:schemeClr val="tx1"/>
                </a:solidFill>
                <a:effectLst/>
                <a:latin typeface="Helvetica" pitchFamily="34" charset="0"/>
                <a:ea typeface="+mn-ea"/>
                <a:cs typeface="+mn-cs"/>
              </a:rPr>
              <a:t>“chunked” into modules of related tasks.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10</a:t>
            </a:fld>
            <a:endParaRPr lang="en-US" altLang="en-US" dirty="0"/>
          </a:p>
        </p:txBody>
      </p:sp>
    </p:spTree>
    <p:extLst>
      <p:ext uri="{BB962C8B-B14F-4D97-AF65-F5344CB8AC3E}">
        <p14:creationId xmlns:p14="http://schemas.microsoft.com/office/powerpoint/2010/main" val="164856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kern="1200" dirty="0" smtClean="0">
                <a:solidFill>
                  <a:schemeClr val="tx1"/>
                </a:solidFill>
                <a:effectLst/>
                <a:latin typeface="Helvetica" pitchFamily="34" charset="0"/>
                <a:ea typeface="+mn-ea"/>
                <a:cs typeface="+mn-cs"/>
              </a:rPr>
              <a:t>The</a:t>
            </a:r>
            <a:r>
              <a:rPr lang="en-US" sz="1200" kern="1200" baseline="0" dirty="0" smtClean="0">
                <a:solidFill>
                  <a:schemeClr val="tx1"/>
                </a:solidFill>
                <a:effectLst/>
                <a:latin typeface="Helvetica" pitchFamily="34" charset="0"/>
                <a:ea typeface="+mn-ea"/>
                <a:cs typeface="+mn-cs"/>
              </a:rPr>
              <a:t> chunking heuristics can group procedure content by any combination of 3 options.</a:t>
            </a:r>
            <a:r>
              <a:rPr lang="en-US" dirty="0" smtClean="0">
                <a:effectLst/>
              </a:rPr>
              <a:t> </a:t>
            </a:r>
            <a:endParaRPr lang="en-US" sz="1200" kern="1200" dirty="0" smtClean="0">
              <a:solidFill>
                <a:schemeClr val="tx1"/>
              </a:solidFill>
              <a:effectLst/>
              <a:latin typeface="Helvetica" pitchFamily="34" charset="0"/>
              <a:ea typeface="+mn-ea"/>
              <a:cs typeface="+mn-cs"/>
            </a:endParaRPr>
          </a:p>
          <a:p>
            <a:pPr marL="0" lvl="0" indent="0">
              <a:buFont typeface="Arial"/>
              <a:buNone/>
            </a:pPr>
            <a:endParaRPr lang="en-US" sz="1200" kern="1200" dirty="0" smtClean="0">
              <a:solidFill>
                <a:schemeClr val="tx1"/>
              </a:solidFill>
              <a:effectLst/>
              <a:latin typeface="Helvetica" pitchFamily="34" charset="0"/>
              <a:ea typeface="+mn-ea"/>
              <a:cs typeface="+mn-cs"/>
            </a:endParaRPr>
          </a:p>
          <a:p>
            <a:pPr marL="171450" lvl="0" indent="-171450">
              <a:buFont typeface="Arial"/>
              <a:buChar char="•"/>
            </a:pPr>
            <a:r>
              <a:rPr lang="en-US" sz="1200" kern="1200" dirty="0" smtClean="0">
                <a:solidFill>
                  <a:schemeClr val="tx1"/>
                </a:solidFill>
                <a:effectLst/>
                <a:latin typeface="Helvetica" pitchFamily="34" charset="0"/>
                <a:ea typeface="+mn-ea"/>
                <a:cs typeface="+mn-cs"/>
              </a:rPr>
              <a:t>By Operator – where procedure steps are clustered based on who implements the action;</a:t>
            </a:r>
          </a:p>
          <a:p>
            <a:pPr marL="171450" lvl="0" indent="-171450">
              <a:buFont typeface="Arial"/>
              <a:buChar char="•"/>
            </a:pPr>
            <a:r>
              <a:rPr lang="en-US" sz="1200" kern="1200" dirty="0" smtClean="0">
                <a:solidFill>
                  <a:schemeClr val="tx1"/>
                </a:solidFill>
                <a:effectLst/>
                <a:latin typeface="Helvetica" pitchFamily="34" charset="0"/>
                <a:ea typeface="+mn-ea"/>
                <a:cs typeface="+mn-cs"/>
              </a:rPr>
              <a:t>By Interruption – where procedure steps are clustered based on interruption;</a:t>
            </a:r>
          </a:p>
          <a:p>
            <a:pPr marL="171450" lvl="0" indent="-171450">
              <a:buFont typeface="Arial"/>
              <a:buChar char="•"/>
            </a:pPr>
            <a:r>
              <a:rPr lang="en-US" sz="1200" kern="1200" dirty="0" smtClean="0">
                <a:solidFill>
                  <a:schemeClr val="tx1"/>
                </a:solidFill>
                <a:effectLst/>
                <a:latin typeface="Helvetica" pitchFamily="34" charset="0"/>
                <a:ea typeface="+mn-ea"/>
                <a:cs typeface="+mn-cs"/>
              </a:rPr>
              <a:t>By Equipment – where procedure steps are clustered </a:t>
            </a:r>
            <a:r>
              <a:rPr lang="en-US" sz="1200" kern="1200" smtClean="0">
                <a:solidFill>
                  <a:schemeClr val="tx1"/>
                </a:solidFill>
                <a:effectLst/>
                <a:latin typeface="Helvetica" pitchFamily="34" charset="0"/>
                <a:ea typeface="+mn-ea"/>
                <a:cs typeface="+mn-cs"/>
              </a:rPr>
              <a:t>based </a:t>
            </a:r>
            <a:r>
              <a:rPr lang="en-US" sz="1200" kern="1200" smtClean="0">
                <a:solidFill>
                  <a:schemeClr val="tx1"/>
                </a:solidFill>
                <a:effectLst/>
                <a:latin typeface="Helvetica" pitchFamily="34" charset="0"/>
                <a:ea typeface="+mn-ea"/>
                <a:cs typeface="+mn-cs"/>
              </a:rPr>
              <a:t>on </a:t>
            </a:r>
            <a:r>
              <a:rPr lang="en-US" sz="1200" kern="1200" dirty="0" smtClean="0">
                <a:solidFill>
                  <a:schemeClr val="tx1"/>
                </a:solidFill>
                <a:effectLst/>
                <a:latin typeface="Helvetica" pitchFamily="34" charset="0"/>
                <a:ea typeface="+mn-ea"/>
                <a:cs typeface="+mn-cs"/>
              </a:rPr>
              <a:t>lists</a:t>
            </a:r>
            <a:r>
              <a:rPr lang="en-US" sz="1200" kern="1200" baseline="0" dirty="0" smtClean="0">
                <a:solidFill>
                  <a:schemeClr val="tx1"/>
                </a:solidFill>
                <a:effectLst/>
                <a:latin typeface="Helvetica" pitchFamily="34" charset="0"/>
                <a:ea typeface="+mn-ea"/>
                <a:cs typeface="+mn-cs"/>
              </a:rPr>
              <a:t> of associated </a:t>
            </a:r>
            <a:r>
              <a:rPr lang="en-US" sz="1200" kern="1200" dirty="0" smtClean="0">
                <a:solidFill>
                  <a:schemeClr val="tx1"/>
                </a:solidFill>
                <a:effectLst/>
                <a:latin typeface="Helvetica" pitchFamily="34" charset="0"/>
                <a:ea typeface="+mn-ea"/>
                <a:cs typeface="+mn-cs"/>
              </a:rPr>
              <a:t>equipment. </a:t>
            </a:r>
            <a:endParaRPr lang="en-US" dirty="0" smtClean="0"/>
          </a:p>
          <a:p>
            <a:endParaRPr lang="en-US" sz="1200" kern="1200" dirty="0" smtClean="0">
              <a:solidFill>
                <a:schemeClr val="tx1"/>
              </a:solidFill>
              <a:effectLst/>
              <a:latin typeface="Helvetica" pitchFamily="34" charset="0"/>
              <a:ea typeface="+mn-ea"/>
              <a:cs typeface="+mn-cs"/>
            </a:endParaRPr>
          </a:p>
          <a:p>
            <a:r>
              <a:rPr lang="en-US" sz="1200" kern="1200" dirty="0" smtClean="0">
                <a:solidFill>
                  <a:schemeClr val="tx1"/>
                </a:solidFill>
                <a:effectLst/>
                <a:latin typeface="Helvetica" pitchFamily="34" charset="0"/>
                <a:ea typeface="+mn-ea"/>
                <a:cs typeface="+mn-cs"/>
              </a:rPr>
              <a:t>The</a:t>
            </a:r>
            <a:r>
              <a:rPr lang="en-US" sz="1200" kern="1200" baseline="0" dirty="0" smtClean="0">
                <a:solidFill>
                  <a:schemeClr val="tx1"/>
                </a:solidFill>
                <a:effectLst/>
                <a:latin typeface="Helvetica" pitchFamily="34" charset="0"/>
                <a:ea typeface="+mn-ea"/>
                <a:cs typeface="+mn-cs"/>
              </a:rPr>
              <a:t> example shown on this slide was chunked by Operator and Interruption.  </a:t>
            </a:r>
            <a:r>
              <a:rPr lang="en-US" sz="1200" kern="1200" dirty="0" smtClean="0">
                <a:solidFill>
                  <a:schemeClr val="tx1"/>
                </a:solidFill>
                <a:effectLst/>
                <a:latin typeface="Helvetica" pitchFamily="34" charset="0"/>
                <a:ea typeface="+mn-ea"/>
                <a:cs typeface="+mn-cs"/>
              </a:rPr>
              <a:t>Each red line in the table on this slide identifies the beginning of a “chunk” or module proposed by the Semantic</a:t>
            </a:r>
            <a:r>
              <a:rPr lang="en-US" sz="1200" kern="1200" baseline="0" dirty="0" smtClean="0">
                <a:solidFill>
                  <a:schemeClr val="tx1"/>
                </a:solidFill>
                <a:effectLst/>
                <a:latin typeface="Helvetica" pitchFamily="34" charset="0"/>
                <a:ea typeface="+mn-ea"/>
                <a:cs typeface="+mn-cs"/>
              </a:rPr>
              <a:t> Procedure Analyzer</a:t>
            </a:r>
            <a:r>
              <a:rPr lang="en-US" sz="1200" kern="1200" dirty="0" smtClean="0">
                <a:solidFill>
                  <a:schemeClr val="tx1"/>
                </a:solidFill>
                <a:effectLst/>
                <a:latin typeface="Helvetica" pitchFamily="34" charset="0"/>
                <a:ea typeface="+mn-ea"/>
                <a:cs typeface="+mn-cs"/>
              </a:rPr>
              <a:t>.  As with the earlier</a:t>
            </a:r>
            <a:r>
              <a:rPr lang="en-US" sz="1200" kern="1200" baseline="0" dirty="0" smtClean="0">
                <a:solidFill>
                  <a:schemeClr val="tx1"/>
                </a:solidFill>
                <a:effectLst/>
                <a:latin typeface="Helvetica" pitchFamily="34" charset="0"/>
                <a:ea typeface="+mn-ea"/>
                <a:cs typeface="+mn-cs"/>
              </a:rPr>
              <a:t> heuristic output, m</a:t>
            </a:r>
            <a:r>
              <a:rPr lang="en-US" sz="1200" kern="1200" dirty="0" smtClean="0">
                <a:solidFill>
                  <a:schemeClr val="tx1"/>
                </a:solidFill>
                <a:effectLst/>
                <a:latin typeface="Helvetica" pitchFamily="34" charset="0"/>
                <a:ea typeface="+mn-ea"/>
                <a:cs typeface="+mn-cs"/>
              </a:rPr>
              <a:t>anual review and adjustment of the chunking heuristics output by an experienced operator is encouraged. </a:t>
            </a:r>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11</a:t>
            </a:fld>
            <a:endParaRPr lang="en-US" altLang="en-US" dirty="0"/>
          </a:p>
        </p:txBody>
      </p:sp>
    </p:spTree>
    <p:extLst>
      <p:ext uri="{BB962C8B-B14F-4D97-AF65-F5344CB8AC3E}">
        <p14:creationId xmlns:p14="http://schemas.microsoft.com/office/powerpoint/2010/main" val="2063464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The Semantic Procedure Analyzer generates an XML file of the “chunked” modules that can be easily imported into a relational database.  From</a:t>
            </a:r>
            <a:r>
              <a:rPr lang="en-US" sz="1200" kern="1200" baseline="0" dirty="0" smtClean="0">
                <a:solidFill>
                  <a:schemeClr val="tx1"/>
                </a:solidFill>
                <a:effectLst/>
                <a:latin typeface="Helvetica" pitchFamily="34" charset="0"/>
                <a:ea typeface="+mn-ea"/>
                <a:cs typeface="+mn-cs"/>
              </a:rPr>
              <a:t> t</a:t>
            </a:r>
            <a:r>
              <a:rPr lang="en-US" sz="1200" kern="1200" dirty="0" smtClean="0">
                <a:solidFill>
                  <a:schemeClr val="tx1"/>
                </a:solidFill>
                <a:effectLst/>
                <a:latin typeface="Helvetica" pitchFamily="34" charset="0"/>
                <a:ea typeface="+mn-ea"/>
                <a:cs typeface="+mn-cs"/>
              </a:rPr>
              <a:t>here structured procedures can be published, updating of the modules can be performed, and further revisions</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can be made to the modules and their associated steps to improve the accuracy of the material.</a:t>
            </a:r>
            <a:r>
              <a:rPr lang="en-US" dirty="0" smtClean="0">
                <a:effectLst/>
              </a:rPr>
              <a:t> </a:t>
            </a:r>
          </a:p>
          <a:p>
            <a:endParaRPr lang="en-US" dirty="0" smtClean="0">
              <a:effectLst/>
            </a:endParaRPr>
          </a:p>
          <a:p>
            <a:r>
              <a:rPr lang="en-US" sz="1200" kern="1200" dirty="0" smtClean="0">
                <a:solidFill>
                  <a:schemeClr val="tx1"/>
                </a:solidFill>
                <a:effectLst/>
                <a:latin typeface="Helvetica" pitchFamily="34" charset="0"/>
                <a:ea typeface="+mn-ea"/>
                <a:cs typeface="+mn-cs"/>
              </a:rPr>
              <a:t>The final reporting function is to generate a commonality report, showing similar modules that are used in different procedures within the specified operating area.  Identifying common modules of procedural steps and re-using them among multiple procedures creates consistency in the terminology used among all procedures.  It also</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facilitates the use of a relational database to maintain and publish the</a:t>
            </a:r>
            <a:r>
              <a:rPr lang="en-US" sz="1200" kern="1200" baseline="0" dirty="0" smtClean="0">
                <a:solidFill>
                  <a:schemeClr val="tx1"/>
                </a:solidFill>
                <a:effectLst/>
                <a:latin typeface="Helvetica" pitchFamily="34" charset="0"/>
                <a:ea typeface="+mn-ea"/>
                <a:cs typeface="+mn-cs"/>
              </a:rPr>
              <a:t> updated</a:t>
            </a:r>
            <a:r>
              <a:rPr lang="en-US" sz="1200" kern="1200" dirty="0" smtClean="0">
                <a:solidFill>
                  <a:schemeClr val="tx1"/>
                </a:solidFill>
                <a:effectLst/>
                <a:latin typeface="Helvetica" pitchFamily="34" charset="0"/>
                <a:ea typeface="+mn-ea"/>
                <a:cs typeface="+mn-cs"/>
              </a:rPr>
              <a:t> procedures since only the affected modules need to be revised, greatly reducing the effort to keep procedures up-to-date.</a:t>
            </a:r>
          </a:p>
          <a:p>
            <a:endParaRPr lang="en-US" sz="1200" kern="1200" dirty="0" smtClean="0">
              <a:solidFill>
                <a:schemeClr val="tx1"/>
              </a:solidFill>
              <a:effectLst/>
              <a:latin typeface="Helvetica"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12</a:t>
            </a:fld>
            <a:endParaRPr lang="en-US" altLang="en-US" dirty="0"/>
          </a:p>
        </p:txBody>
      </p:sp>
    </p:spTree>
    <p:extLst>
      <p:ext uri="{BB962C8B-B14F-4D97-AF65-F5344CB8AC3E}">
        <p14:creationId xmlns:p14="http://schemas.microsoft.com/office/powerpoint/2010/main" val="106235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The Semantic</a:t>
            </a:r>
            <a:r>
              <a:rPr lang="en-US" sz="1200" kern="1200" baseline="0" dirty="0" smtClean="0">
                <a:solidFill>
                  <a:schemeClr val="tx1"/>
                </a:solidFill>
                <a:effectLst/>
                <a:latin typeface="Helvetica" pitchFamily="34" charset="0"/>
                <a:ea typeface="+mn-ea"/>
                <a:cs typeface="+mn-cs"/>
              </a:rPr>
              <a:t> Procedure Analyzer and the methodology described in this paper has been implemented </a:t>
            </a:r>
            <a:r>
              <a:rPr lang="en-US" sz="1200" kern="1200" dirty="0" smtClean="0">
                <a:solidFill>
                  <a:schemeClr val="tx1"/>
                </a:solidFill>
                <a:effectLst/>
                <a:latin typeface="Helvetica" pitchFamily="34" charset="0"/>
                <a:ea typeface="+mn-ea"/>
                <a:cs typeface="+mn-cs"/>
              </a:rPr>
              <a:t>at one plant.  That application revealed that only 10% of the content contained in 15 emergency procedures was unique.</a:t>
            </a:r>
            <a:r>
              <a:rPr lang="en-US" dirty="0" smtClean="0">
                <a:effectLst/>
              </a:rPr>
              <a:t> </a:t>
            </a:r>
          </a:p>
          <a:p>
            <a:endParaRPr lang="en-US" dirty="0" smtClean="0">
              <a:effectLst/>
            </a:endParaRPr>
          </a:p>
          <a:p>
            <a:r>
              <a:rPr lang="en-US" dirty="0" smtClean="0">
                <a:effectLst/>
              </a:rPr>
              <a:t>In order to help evaluate</a:t>
            </a:r>
            <a:r>
              <a:rPr lang="en-US" baseline="0" dirty="0" smtClean="0">
                <a:effectLst/>
              </a:rPr>
              <a:t> the various parts of the analysis method, an</a:t>
            </a:r>
            <a:r>
              <a:rPr lang="en-US" dirty="0" smtClean="0">
                <a:effectLst/>
              </a:rPr>
              <a:t> initial module chunking exercise,</a:t>
            </a:r>
            <a:r>
              <a:rPr lang="en-US" baseline="0" dirty="0" smtClean="0">
                <a:effectLst/>
              </a:rPr>
              <a:t> </a:t>
            </a:r>
            <a:r>
              <a:rPr lang="en-US" dirty="0" smtClean="0">
                <a:effectLst/>
              </a:rPr>
              <a:t>with minimal review, was performed first.  That</a:t>
            </a:r>
            <a:r>
              <a:rPr lang="en-US" baseline="0" dirty="0" smtClean="0">
                <a:effectLst/>
              </a:rPr>
              <a:t> exercise </a:t>
            </a:r>
            <a:r>
              <a:rPr lang="en-US" dirty="0" smtClean="0">
                <a:effectLst/>
              </a:rPr>
              <a:t>converted the 15 procedures </a:t>
            </a:r>
            <a:r>
              <a:rPr lang="en-US" baseline="0" dirty="0" smtClean="0">
                <a:effectLst/>
              </a:rPr>
              <a:t>into 62 modules and a total of 291 instructions.</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13</a:t>
            </a:fld>
            <a:endParaRPr lang="en-US" altLang="en-US" dirty="0"/>
          </a:p>
        </p:txBody>
      </p:sp>
    </p:spTree>
    <p:extLst>
      <p:ext uri="{BB962C8B-B14F-4D97-AF65-F5344CB8AC3E}">
        <p14:creationId xmlns:p14="http://schemas.microsoft.com/office/powerpoint/2010/main" val="3525004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That</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initial work was</a:t>
            </a:r>
            <a:r>
              <a:rPr lang="en-US" sz="1200" kern="1200" baseline="0" dirty="0" smtClean="0">
                <a:solidFill>
                  <a:schemeClr val="tx1"/>
                </a:solidFill>
                <a:effectLst/>
                <a:latin typeface="Helvetica" pitchFamily="34" charset="0"/>
                <a:ea typeface="+mn-ea"/>
                <a:cs typeface="+mn-cs"/>
              </a:rPr>
              <a:t> repeated and the results </a:t>
            </a:r>
            <a:r>
              <a:rPr lang="en-US" sz="1200" kern="1200" dirty="0" smtClean="0">
                <a:solidFill>
                  <a:schemeClr val="tx1"/>
                </a:solidFill>
                <a:effectLst/>
                <a:latin typeface="Helvetica" pitchFamily="34" charset="0"/>
                <a:ea typeface="+mn-ea"/>
                <a:cs typeface="+mn-cs"/>
              </a:rPr>
              <a:t>were reviewed by a knowledgeable person for consistent use of terminology and to</a:t>
            </a:r>
            <a:r>
              <a:rPr lang="en-US" sz="1200" kern="1200" baseline="0" dirty="0" smtClean="0">
                <a:solidFill>
                  <a:schemeClr val="tx1"/>
                </a:solidFill>
                <a:effectLst/>
                <a:latin typeface="Helvetica" pitchFamily="34" charset="0"/>
                <a:ea typeface="+mn-ea"/>
                <a:cs typeface="+mn-cs"/>
              </a:rPr>
              <a:t> identify </a:t>
            </a:r>
            <a:r>
              <a:rPr lang="en-US" sz="1200" kern="1200" dirty="0" smtClean="0">
                <a:solidFill>
                  <a:schemeClr val="tx1"/>
                </a:solidFill>
                <a:effectLst/>
                <a:latin typeface="Helvetica" pitchFamily="34" charset="0"/>
                <a:ea typeface="+mn-ea"/>
                <a:cs typeface="+mn-cs"/>
              </a:rPr>
              <a:t>common “chunked” modules.  Adding standard taxonomy lists for</a:t>
            </a:r>
            <a:r>
              <a:rPr lang="en-US" sz="1200" kern="1200" baseline="0" dirty="0" smtClean="0">
                <a:solidFill>
                  <a:schemeClr val="tx1"/>
                </a:solidFill>
                <a:effectLst/>
                <a:latin typeface="Helvetica" pitchFamily="34" charset="0"/>
                <a:ea typeface="+mn-ea"/>
                <a:cs typeface="+mn-cs"/>
              </a:rPr>
              <a:t> terminology and t</a:t>
            </a:r>
            <a:r>
              <a:rPr lang="en-US" sz="1200" kern="1200" dirty="0" smtClean="0">
                <a:solidFill>
                  <a:schemeClr val="tx1"/>
                </a:solidFill>
                <a:effectLst/>
                <a:latin typeface="Helvetica" pitchFamily="34" charset="0"/>
                <a:ea typeface="+mn-ea"/>
                <a:cs typeface="+mn-cs"/>
              </a:rPr>
              <a:t>he review by an</a:t>
            </a:r>
            <a:r>
              <a:rPr lang="en-US" sz="1200" kern="1200" baseline="0" dirty="0" smtClean="0">
                <a:solidFill>
                  <a:schemeClr val="tx1"/>
                </a:solidFill>
                <a:effectLst/>
                <a:latin typeface="Helvetica" pitchFamily="34" charset="0"/>
                <a:ea typeface="+mn-ea"/>
                <a:cs typeface="+mn-cs"/>
              </a:rPr>
              <a:t> experienced </a:t>
            </a:r>
            <a:r>
              <a:rPr lang="en-US" sz="1200" kern="1200" dirty="0" smtClean="0">
                <a:solidFill>
                  <a:schemeClr val="tx1"/>
                </a:solidFill>
                <a:effectLst/>
                <a:latin typeface="Helvetica" pitchFamily="34" charset="0"/>
                <a:ea typeface="+mn-ea"/>
                <a:cs typeface="+mn-cs"/>
              </a:rPr>
              <a:t>person, the procedure content was further</a:t>
            </a:r>
            <a:r>
              <a:rPr lang="en-US" sz="1200" kern="1200" baseline="0" dirty="0" smtClean="0">
                <a:solidFill>
                  <a:schemeClr val="tx1"/>
                </a:solidFill>
                <a:effectLst/>
                <a:latin typeface="Helvetica" pitchFamily="34" charset="0"/>
                <a:ea typeface="+mn-ea"/>
                <a:cs typeface="+mn-cs"/>
              </a:rPr>
              <a:t> reduced </a:t>
            </a:r>
            <a:r>
              <a:rPr lang="en-US" sz="1200" kern="1200" dirty="0" smtClean="0">
                <a:solidFill>
                  <a:schemeClr val="tx1"/>
                </a:solidFill>
                <a:effectLst/>
                <a:latin typeface="Helvetica" pitchFamily="34" charset="0"/>
                <a:ea typeface="+mn-ea"/>
                <a:cs typeface="+mn-cs"/>
              </a:rPr>
              <a:t>to 22 modules totaling 179 instructions.  The procedure content for all 15 emergency procedures, after being organized by modules with consistent terminology, can be printed on four (4) pages instead of the original forty (40) pages – a 90%</a:t>
            </a:r>
            <a:r>
              <a:rPr lang="en-US" sz="1200" kern="1200" baseline="0" dirty="0" smtClean="0">
                <a:solidFill>
                  <a:schemeClr val="tx1"/>
                </a:solidFill>
                <a:effectLst/>
                <a:latin typeface="Helvetica" pitchFamily="34" charset="0"/>
                <a:ea typeface="+mn-ea"/>
                <a:cs typeface="+mn-cs"/>
              </a:rPr>
              <a:t> reduction in the amount of procedure content needing to be maintained</a:t>
            </a:r>
            <a:r>
              <a:rPr lang="en-US" sz="1200" kern="1200" dirty="0" smtClean="0">
                <a:solidFill>
                  <a:schemeClr val="tx1"/>
                </a:solidFill>
                <a:effectLst/>
                <a:latin typeface="Helvetica" pitchFamily="34" charset="0"/>
                <a:ea typeface="+mn-ea"/>
                <a:cs typeface="+mn-cs"/>
              </a:rPr>
              <a:t>.</a:t>
            </a:r>
            <a:r>
              <a:rPr lang="en-US" dirty="0" smtClean="0">
                <a:effectLst/>
              </a:rPr>
              <a:t> </a:t>
            </a:r>
          </a:p>
          <a:p>
            <a:endParaRPr lang="en-US" sz="1200" kern="1200" dirty="0" smtClean="0">
              <a:solidFill>
                <a:schemeClr val="tx1"/>
              </a:solidFill>
              <a:effectLst/>
              <a:latin typeface="Helvetica" pitchFamily="34" charset="0"/>
              <a:ea typeface="+mn-ea"/>
              <a:cs typeface="+mn-cs"/>
            </a:endParaRPr>
          </a:p>
          <a:p>
            <a:r>
              <a:rPr lang="en-US" sz="1200" i="0" kern="1200" dirty="0" smtClean="0">
                <a:solidFill>
                  <a:schemeClr val="tx1"/>
                </a:solidFill>
                <a:effectLst/>
                <a:latin typeface="Helvetica" pitchFamily="34" charset="0"/>
                <a:ea typeface="+mn-ea"/>
                <a:cs typeface="+mn-cs"/>
              </a:rPr>
              <a:t>The 22 modules were loaded into a relational database that is being used to generate and maintain procedures.  Maintenance of the procedures is only 10% of what it was; and consistency in procedure terminology and depth of content has been improved.</a:t>
            </a:r>
            <a:r>
              <a:rPr lang="en-US" i="0" dirty="0" smtClean="0">
                <a:effectLst/>
              </a:rPr>
              <a:t> </a:t>
            </a:r>
            <a:endParaRPr lang="en-US" sz="1200" i="0" kern="1200" dirty="0" smtClean="0">
              <a:solidFill>
                <a:schemeClr val="tx1"/>
              </a:solidFill>
              <a:effectLst/>
              <a:latin typeface="Helvetica"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14</a:t>
            </a:fld>
            <a:endParaRPr lang="en-US" altLang="en-US" dirty="0"/>
          </a:p>
        </p:txBody>
      </p:sp>
    </p:spTree>
    <p:extLst>
      <p:ext uri="{BB962C8B-B14F-4D97-AF65-F5344CB8AC3E}">
        <p14:creationId xmlns:p14="http://schemas.microsoft.com/office/powerpoint/2010/main" val="271823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Several benefits have been identified from</a:t>
            </a:r>
            <a:r>
              <a:rPr lang="en-US" sz="1200" kern="1200" baseline="0" dirty="0" smtClean="0">
                <a:solidFill>
                  <a:schemeClr val="tx1"/>
                </a:solidFill>
                <a:effectLst/>
                <a:latin typeface="Helvetica" pitchFamily="34" charset="0"/>
                <a:ea typeface="+mn-ea"/>
                <a:cs typeface="+mn-cs"/>
              </a:rPr>
              <a:t> the research and initial plant implementation</a:t>
            </a:r>
            <a:r>
              <a:rPr lang="en-US" sz="1200" kern="1200" dirty="0" smtClean="0">
                <a:solidFill>
                  <a:schemeClr val="tx1"/>
                </a:solidFill>
                <a:effectLst/>
                <a:latin typeface="Helvetica" pitchFamily="34" charset="0"/>
                <a:ea typeface="+mn-ea"/>
                <a:cs typeface="+mn-cs"/>
              </a:rPr>
              <a:t>.</a:t>
            </a:r>
          </a:p>
          <a:p>
            <a:pPr marL="171450" indent="-171450">
              <a:buFont typeface="Arial"/>
              <a:buChar char="•"/>
            </a:pPr>
            <a:r>
              <a:rPr lang="en-US" sz="1200" kern="1200" dirty="0" smtClean="0">
                <a:solidFill>
                  <a:schemeClr val="tx1"/>
                </a:solidFill>
                <a:effectLst/>
                <a:latin typeface="Helvetica" pitchFamily="34" charset="0"/>
                <a:ea typeface="+mn-ea"/>
                <a:cs typeface="+mn-cs"/>
              </a:rPr>
              <a:t>There can be a substantial reduction in man-power required to</a:t>
            </a:r>
            <a:r>
              <a:rPr lang="en-US" sz="1200" kern="1200" baseline="0" dirty="0" smtClean="0">
                <a:solidFill>
                  <a:schemeClr val="tx1"/>
                </a:solidFill>
                <a:effectLst/>
                <a:latin typeface="Helvetica" pitchFamily="34" charset="0"/>
                <a:ea typeface="+mn-ea"/>
                <a:cs typeface="+mn-cs"/>
              </a:rPr>
              <a:t> review and maintain </a:t>
            </a:r>
            <a:r>
              <a:rPr lang="en-US" sz="1200" kern="1200" dirty="0" smtClean="0">
                <a:solidFill>
                  <a:schemeClr val="tx1"/>
                </a:solidFill>
                <a:effectLst/>
                <a:latin typeface="Helvetica" pitchFamily="34" charset="0"/>
                <a:ea typeface="+mn-ea"/>
                <a:cs typeface="+mn-cs"/>
              </a:rPr>
              <a:t>procedure content </a:t>
            </a:r>
            <a:r>
              <a:rPr lang="en-US" sz="1200" kern="1200" baseline="0" dirty="0" smtClean="0">
                <a:solidFill>
                  <a:schemeClr val="tx1"/>
                </a:solidFill>
                <a:effectLst/>
                <a:latin typeface="Helvetica" pitchFamily="34" charset="0"/>
                <a:ea typeface="+mn-ea"/>
                <a:cs typeface="+mn-cs"/>
              </a:rPr>
              <a:t>with up-to-date information due to the reduced</a:t>
            </a:r>
            <a:r>
              <a:rPr lang="en-US" sz="1200" kern="1200" dirty="0" smtClean="0">
                <a:solidFill>
                  <a:schemeClr val="tx1"/>
                </a:solidFill>
                <a:effectLst/>
                <a:latin typeface="Helvetica" pitchFamily="34" charset="0"/>
                <a:ea typeface="+mn-ea"/>
                <a:cs typeface="+mn-cs"/>
              </a:rPr>
              <a:t> content volume</a:t>
            </a:r>
            <a:r>
              <a:rPr lang="en-US" sz="1200" kern="1200" baseline="0" dirty="0" smtClean="0">
                <a:solidFill>
                  <a:schemeClr val="tx1"/>
                </a:solidFill>
                <a:effectLst/>
                <a:latin typeface="Helvetica" pitchFamily="34" charset="0"/>
                <a:ea typeface="+mn-ea"/>
                <a:cs typeface="+mn-cs"/>
              </a:rPr>
              <a:t>.</a:t>
            </a:r>
          </a:p>
          <a:p>
            <a:pPr marL="171450" indent="-171450">
              <a:buFont typeface="Arial"/>
              <a:buChar char="•"/>
            </a:pPr>
            <a:r>
              <a:rPr lang="en-US" sz="1200" kern="1200" baseline="0" dirty="0" smtClean="0">
                <a:solidFill>
                  <a:schemeClr val="tx1"/>
                </a:solidFill>
                <a:effectLst/>
                <a:latin typeface="Helvetica" pitchFamily="34" charset="0"/>
                <a:ea typeface="+mn-ea"/>
                <a:cs typeface="+mn-cs"/>
              </a:rPr>
              <a:t>When the affected module is updated, all procedures using that module can be re-created from the database, quickly and accurately.</a:t>
            </a:r>
          </a:p>
          <a:p>
            <a:pPr marL="171450" indent="-171450">
              <a:buFont typeface="Arial"/>
              <a:buChar char="•"/>
            </a:pPr>
            <a:r>
              <a:rPr lang="en-US" sz="1200" kern="1200" baseline="0" dirty="0" smtClean="0">
                <a:solidFill>
                  <a:schemeClr val="tx1"/>
                </a:solidFill>
                <a:effectLst/>
                <a:latin typeface="Helvetica" pitchFamily="34" charset="0"/>
                <a:ea typeface="+mn-ea"/>
                <a:cs typeface="+mn-cs"/>
              </a:rPr>
              <a:t>Consistent terminology and seamless inclusion of tacit knowledge will reduce potential confusion and improve training of less experienced operators.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Helvetica" pitchFamily="34" charset="0"/>
                <a:ea typeface="+mn-ea"/>
                <a:cs typeface="+mn-cs"/>
              </a:rPr>
              <a:t>Training and presentation of procedure information can be enhanced using these tools.  Procedure documents for training</a:t>
            </a:r>
            <a:r>
              <a:rPr lang="en-US" sz="1200" kern="1200" baseline="0" dirty="0" smtClean="0">
                <a:solidFill>
                  <a:schemeClr val="tx1"/>
                </a:solidFill>
                <a:effectLst/>
                <a:latin typeface="Helvetica" pitchFamily="34" charset="0"/>
                <a:ea typeface="+mn-ea"/>
                <a:cs typeface="+mn-cs"/>
              </a:rPr>
              <a:t> can be created for specific operator positions with additional training information not included in the operating procedures.  </a:t>
            </a:r>
            <a:r>
              <a:rPr lang="en-US" sz="1200" kern="1200" dirty="0" smtClean="0">
                <a:solidFill>
                  <a:schemeClr val="tx1"/>
                </a:solidFill>
                <a:effectLst/>
                <a:latin typeface="Helvetica" pitchFamily="34" charset="0"/>
                <a:ea typeface="+mn-ea"/>
                <a:cs typeface="+mn-cs"/>
              </a:rPr>
              <a:t>Learning the procedures has been made easier, as the volume of unique material to be studied has been reduced, and the information is presented in a consistent format and terminology.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Helvetica" pitchFamily="34" charset="0"/>
                <a:ea typeface="+mn-ea"/>
                <a:cs typeface="+mn-cs"/>
              </a:rPr>
              <a:t>The use of a relational database is far more amenable to electronic transfer of procedure documents, potentially improving access to current </a:t>
            </a:r>
            <a:r>
              <a:rPr lang="en-US" sz="1200" kern="1200" baseline="0" dirty="0" smtClean="0">
                <a:solidFill>
                  <a:schemeClr val="tx1"/>
                </a:solidFill>
                <a:effectLst/>
                <a:latin typeface="Helvetica" pitchFamily="34" charset="0"/>
                <a:ea typeface="+mn-ea"/>
                <a:cs typeface="+mn-cs"/>
              </a:rPr>
              <a:t>updated procedures versus hard copy distribution</a:t>
            </a:r>
            <a:r>
              <a:rPr lang="en-US" sz="1200" kern="1200" dirty="0" smtClean="0">
                <a:solidFill>
                  <a:schemeClr val="tx1"/>
                </a:solidFill>
                <a:effectLst/>
                <a:latin typeface="Helvetica" pitchFamily="34" charset="0"/>
                <a:ea typeface="+mn-ea"/>
                <a:cs typeface="+mn-cs"/>
              </a:rPr>
              <a:t>. </a:t>
            </a:r>
            <a:endParaRPr lang="en-US" sz="1200" kern="1200" dirty="0" smtClean="0">
              <a:solidFill>
                <a:schemeClr val="tx1"/>
              </a:solidFill>
              <a:effectLst/>
              <a:latin typeface="Helvetica"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sz="1200" kern="1200" dirty="0" smtClean="0">
              <a:solidFill>
                <a:schemeClr val="tx1"/>
              </a:solidFill>
              <a:effectLst/>
              <a:latin typeface="Helvetic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pitchFamily="34" charset="0"/>
                <a:ea typeface="+mn-ea"/>
                <a:cs typeface="+mn-cs"/>
              </a:rPr>
              <a:t>In summary,</a:t>
            </a:r>
            <a:r>
              <a:rPr lang="en-US" sz="1200" kern="1200" baseline="0" dirty="0" smtClean="0">
                <a:solidFill>
                  <a:schemeClr val="tx1"/>
                </a:solidFill>
                <a:effectLst/>
                <a:latin typeface="Helvetica" pitchFamily="34" charset="0"/>
                <a:ea typeface="+mn-ea"/>
                <a:cs typeface="+mn-cs"/>
              </a:rPr>
              <a:t> applying Semantic Procedure Analysis as the method for maintaining and using Operating Procedures can:</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Helvetica" pitchFamily="34" charset="0"/>
                <a:ea typeface="+mn-ea"/>
                <a:cs typeface="+mn-cs"/>
              </a:rPr>
              <a:t>Provide procedures with better clarity of content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Helvetica" pitchFamily="34" charset="0"/>
                <a:ea typeface="+mn-ea"/>
                <a:cs typeface="+mn-cs"/>
              </a:rPr>
              <a:t>Facilitate tacit knowledge capture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Helvetica" pitchFamily="34" charset="0"/>
                <a:ea typeface="+mn-ea"/>
                <a:cs typeface="+mn-cs"/>
              </a:rPr>
              <a:t>Provide better training documents; and</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Helvetica" pitchFamily="34" charset="0"/>
                <a:ea typeface="+mn-ea"/>
                <a:cs typeface="+mn-cs"/>
              </a:rPr>
              <a:t>Deliver updated procedures quicker;</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kern="1200" baseline="0" dirty="0" smtClean="0">
                <a:solidFill>
                  <a:schemeClr val="tx1"/>
                </a:solidFill>
                <a:effectLst/>
                <a:latin typeface="Helvetica" pitchFamily="34" charset="0"/>
                <a:ea typeface="+mn-ea"/>
                <a:cs typeface="+mn-cs"/>
              </a:rPr>
              <a:t>All with less manpower.</a:t>
            </a:r>
            <a:endParaRPr lang="en-US" sz="1200" kern="1200" dirty="0" smtClean="0">
              <a:solidFill>
                <a:schemeClr val="tx1"/>
              </a:solidFill>
              <a:effectLst/>
              <a:latin typeface="Helvetica"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15</a:t>
            </a:fld>
            <a:endParaRPr lang="en-US" altLang="en-US" dirty="0"/>
          </a:p>
        </p:txBody>
      </p:sp>
    </p:spTree>
    <p:extLst>
      <p:ext uri="{BB962C8B-B14F-4D97-AF65-F5344CB8AC3E}">
        <p14:creationId xmlns:p14="http://schemas.microsoft.com/office/powerpoint/2010/main" val="184355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completes my presentation.</a:t>
            </a:r>
            <a:r>
              <a:rPr lang="en-US" baseline="0" dirty="0" smtClean="0"/>
              <a:t>  </a:t>
            </a:r>
          </a:p>
          <a:p>
            <a:endParaRPr lang="en-US" baseline="0" dirty="0" smtClean="0"/>
          </a:p>
          <a:p>
            <a:r>
              <a:rPr lang="en-US" dirty="0" smtClean="0"/>
              <a:t>Thank you for your attention.  </a:t>
            </a:r>
          </a:p>
          <a:p>
            <a:endParaRPr lang="en-US" dirty="0" smtClean="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16</a:t>
            </a:fld>
            <a:endParaRPr lang="en-US" altLang="en-US" dirty="0"/>
          </a:p>
        </p:txBody>
      </p:sp>
    </p:spTree>
    <p:extLst>
      <p:ext uri="{BB962C8B-B14F-4D97-AF65-F5344CB8AC3E}">
        <p14:creationId xmlns:p14="http://schemas.microsoft.com/office/powerpoint/2010/main" val="369693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Are there any questions?</a:t>
            </a:r>
          </a:p>
          <a:p>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17</a:t>
            </a:fld>
            <a:endParaRPr lang="en-US" altLang="en-US" dirty="0"/>
          </a:p>
        </p:txBody>
      </p:sp>
    </p:spTree>
    <p:extLst>
      <p:ext uri="{BB962C8B-B14F-4D97-AF65-F5344CB8AC3E}">
        <p14:creationId xmlns:p14="http://schemas.microsoft.com/office/powerpoint/2010/main" val="353457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Center for Operator Performance, or COP, </a:t>
            </a:r>
            <a:r>
              <a:rPr lang="en-US" dirty="0" smtClean="0"/>
              <a:t>is an Industry-</a:t>
            </a:r>
            <a:r>
              <a:rPr lang="en-US" baseline="0" dirty="0" smtClean="0"/>
              <a:t>Academia Collaboration whose current membership of operating companies and control system vendors, is shown on this slide.  The COP exists through the efforts of the founding members, Beville Engineering and Wright State University in Dayton, Ohio. </a:t>
            </a:r>
            <a:r>
              <a:rPr lang="en-US" sz="1200" kern="1200" dirty="0" smtClean="0">
                <a:solidFill>
                  <a:schemeClr val="tx1"/>
                </a:solidFill>
                <a:effectLst/>
                <a:latin typeface="Helvetica" pitchFamily="34" charset="0"/>
                <a:ea typeface="+mn-ea"/>
                <a:cs typeface="+mn-cs"/>
              </a:rPr>
              <a:t>The focus of the COP is improving process plant operator tools and training to make those individuals more effective in minimizing and/or</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preventing Health, Safety, and Environmental issues.  The research work being done to investigate new concepts and methodologies is generally conducted by university graduate studies through grants funded by the COP, with oversight,</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direction, and process plant access provided by COP members.</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Membership is open to all businesses, organizations, and government agencies that express a desire and show ability to actively participate, collaboratively and openly, in support of the COP objectives. </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2</a:t>
            </a:fld>
            <a:endParaRPr lang="en-US" altLang="en-US" dirty="0"/>
          </a:p>
        </p:txBody>
      </p:sp>
    </p:spTree>
    <p:extLst>
      <p:ext uri="{BB962C8B-B14F-4D97-AF65-F5344CB8AC3E}">
        <p14:creationId xmlns:p14="http://schemas.microsoft.com/office/powerpoint/2010/main" val="369693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a:t>
            </a:r>
            <a:r>
              <a:rPr lang="en-US" sz="1200" baseline="0" dirty="0" smtClean="0"/>
              <a:t> Center for Operator Performance has identified </a:t>
            </a:r>
            <a:r>
              <a:rPr lang="en-US" sz="1200" kern="1200" dirty="0" smtClean="0">
                <a:solidFill>
                  <a:schemeClr val="tx1"/>
                </a:solidFill>
                <a:latin typeface="Helvetica" pitchFamily="34" charset="0"/>
                <a:ea typeface="+mn-ea"/>
                <a:cs typeface="+mn-cs"/>
              </a:rPr>
              <a:t>11 key factors which shape human performance and can impact operations.</a:t>
            </a:r>
            <a:r>
              <a:rPr lang="en-US" sz="1200" kern="1200" baseline="0" dirty="0" smtClean="0">
                <a:solidFill>
                  <a:schemeClr val="tx1"/>
                </a:solidFill>
                <a:latin typeface="Helvetica" pitchFamily="34" charset="0"/>
                <a:ea typeface="+mn-ea"/>
                <a:cs typeface="+mn-cs"/>
              </a:rPr>
              <a:t>  These </a:t>
            </a:r>
            <a:r>
              <a:rPr lang="en-US" sz="1200" dirty="0" smtClean="0"/>
              <a:t>human performance shaping</a:t>
            </a:r>
            <a:r>
              <a:rPr lang="en-US" sz="1200" baseline="0" dirty="0" smtClean="0"/>
              <a:t> factors are the focus for research as the COP pursues its </a:t>
            </a:r>
            <a:r>
              <a:rPr lang="en-US" sz="1200" kern="1200" dirty="0" smtClean="0">
                <a:solidFill>
                  <a:schemeClr val="tx1"/>
                </a:solidFill>
                <a:latin typeface="Helvetica" pitchFamily="34" charset="0"/>
                <a:ea typeface="+mn-ea"/>
                <a:cs typeface="+mn-cs"/>
              </a:rPr>
              <a:t>objective to produce high performance operators.</a:t>
            </a:r>
            <a:r>
              <a:rPr lang="en-US" sz="1200" kern="1200" baseline="0" dirty="0" smtClean="0">
                <a:solidFill>
                  <a:schemeClr val="tx1"/>
                </a:solidFill>
                <a:latin typeface="Helvetica" pitchFamily="34" charset="0"/>
                <a:ea typeface="+mn-ea"/>
                <a:cs typeface="+mn-cs"/>
              </a:rPr>
              <a:t>  </a:t>
            </a:r>
            <a:r>
              <a:rPr lang="en-US" sz="1200" kern="1200" dirty="0" smtClean="0">
                <a:solidFill>
                  <a:schemeClr val="tx1"/>
                </a:solidFill>
                <a:latin typeface="Helvetica" pitchFamily="34" charset="0"/>
                <a:ea typeface="+mn-ea"/>
                <a:cs typeface="+mn-cs"/>
              </a:rPr>
              <a:t>As illustrated on this slide, the</a:t>
            </a:r>
            <a:r>
              <a:rPr lang="en-US" sz="1200" kern="1200" baseline="0" dirty="0" smtClean="0">
                <a:solidFill>
                  <a:schemeClr val="tx1"/>
                </a:solidFill>
                <a:latin typeface="Helvetica" pitchFamily="34" charset="0"/>
                <a:ea typeface="+mn-ea"/>
                <a:cs typeface="+mn-cs"/>
              </a:rPr>
              <a:t> factors are grouped </a:t>
            </a:r>
            <a:r>
              <a:rPr lang="en-US" sz="1200" kern="1200" dirty="0" smtClean="0">
                <a:solidFill>
                  <a:schemeClr val="tx1"/>
                </a:solidFill>
                <a:latin typeface="Helvetica" pitchFamily="34" charset="0"/>
                <a:ea typeface="+mn-ea"/>
                <a:cs typeface="+mn-cs"/>
              </a:rPr>
              <a:t>by four areas: Interface – which contains graphics, procedures, and workstation; System – which contains</a:t>
            </a:r>
            <a:r>
              <a:rPr lang="en-US" sz="1200" kern="1200" baseline="0" dirty="0" smtClean="0">
                <a:solidFill>
                  <a:schemeClr val="tx1"/>
                </a:solidFill>
                <a:latin typeface="Helvetica" pitchFamily="34" charset="0"/>
                <a:ea typeface="+mn-ea"/>
                <a:cs typeface="+mn-cs"/>
              </a:rPr>
              <a:t> alarms, automation, and performance;</a:t>
            </a:r>
            <a:r>
              <a:rPr lang="en-US" sz="1200" kern="1200" dirty="0" smtClean="0">
                <a:solidFill>
                  <a:schemeClr val="tx1"/>
                </a:solidFill>
                <a:latin typeface="Helvetica" pitchFamily="34" charset="0"/>
                <a:ea typeface="+mn-ea"/>
                <a:cs typeface="+mn-cs"/>
              </a:rPr>
              <a:t> Operator – which contains</a:t>
            </a:r>
            <a:r>
              <a:rPr lang="en-US" sz="1200" kern="1200" baseline="0" dirty="0" smtClean="0">
                <a:solidFill>
                  <a:schemeClr val="tx1"/>
                </a:solidFill>
                <a:latin typeface="Helvetica" pitchFamily="34" charset="0"/>
                <a:ea typeface="+mn-ea"/>
                <a:cs typeface="+mn-cs"/>
              </a:rPr>
              <a:t> knowledge, training, and workload;</a:t>
            </a:r>
            <a:r>
              <a:rPr lang="en-US" sz="1200" kern="1200" dirty="0" smtClean="0">
                <a:solidFill>
                  <a:schemeClr val="tx1"/>
                </a:solidFill>
                <a:latin typeface="Helvetica" pitchFamily="34" charset="0"/>
                <a:ea typeface="+mn-ea"/>
                <a:cs typeface="+mn-cs"/>
              </a:rPr>
              <a:t> and Culture – which</a:t>
            </a:r>
            <a:r>
              <a:rPr lang="en-US" sz="1200" kern="1200" baseline="0" dirty="0" smtClean="0">
                <a:solidFill>
                  <a:schemeClr val="tx1"/>
                </a:solidFill>
                <a:latin typeface="Helvetica" pitchFamily="34" charset="0"/>
                <a:ea typeface="+mn-ea"/>
                <a:cs typeface="+mn-cs"/>
              </a:rPr>
              <a:t> contains job design and organization</a:t>
            </a:r>
            <a:r>
              <a:rPr lang="en-US" sz="1200" kern="1200" dirty="0" smtClean="0">
                <a:solidFill>
                  <a:schemeClr val="tx1"/>
                </a:solidFill>
                <a:latin typeface="Helvetica" pitchFamily="34" charset="0"/>
                <a:ea typeface="+mn-ea"/>
                <a:cs typeface="+mn-cs"/>
              </a:rPr>
              <a:t>.  Although each key factor is distinct, the research topics are not independent of or isolated from each other. </a:t>
            </a:r>
            <a:endParaRPr lang="en-US" sz="1400" baseline="0" dirty="0" smtClean="0"/>
          </a:p>
          <a:p>
            <a:endParaRPr lang="en-US" sz="1400" baseline="0" dirty="0" smtClean="0"/>
          </a:p>
          <a:p>
            <a:r>
              <a:rPr lang="en-US" sz="1200" i="0" kern="1200" dirty="0" smtClean="0">
                <a:solidFill>
                  <a:schemeClr val="tx1"/>
                </a:solidFill>
                <a:effectLst/>
                <a:latin typeface="Helvetica" pitchFamily="34" charset="0"/>
                <a:ea typeface="+mn-ea"/>
                <a:cs typeface="+mn-cs"/>
              </a:rPr>
              <a:t>The COP commissioned Penn State University to examine new ways to improve knowledge management</a:t>
            </a:r>
            <a:r>
              <a:rPr lang="en-US" sz="1200" i="0" kern="1200" baseline="0" dirty="0" smtClean="0">
                <a:solidFill>
                  <a:schemeClr val="tx1"/>
                </a:solidFill>
                <a:effectLst/>
                <a:latin typeface="Helvetica" pitchFamily="34" charset="0"/>
                <a:ea typeface="+mn-ea"/>
                <a:cs typeface="+mn-cs"/>
              </a:rPr>
              <a:t> in process plant </a:t>
            </a:r>
            <a:r>
              <a:rPr lang="en-US" sz="1200" i="0" kern="1200" dirty="0" smtClean="0">
                <a:solidFill>
                  <a:schemeClr val="tx1"/>
                </a:solidFill>
                <a:effectLst/>
                <a:latin typeface="Helvetica" pitchFamily="34" charset="0"/>
                <a:ea typeface="+mn-ea"/>
                <a:cs typeface="+mn-cs"/>
              </a:rPr>
              <a:t>operating procedures.  This research developed an automated Semantic Procedure Analyzer (SPA) and an associated methodology to chunk operating procedures into logical modules.</a:t>
            </a:r>
            <a:r>
              <a:rPr lang="en-US" sz="1400" i="0" dirty="0" smtClean="0">
                <a:effectLst/>
              </a:rPr>
              <a:t> </a:t>
            </a:r>
            <a:r>
              <a:rPr lang="en-US" sz="1400" dirty="0" smtClean="0"/>
              <a:t>The completed research</a:t>
            </a:r>
            <a:r>
              <a:rPr lang="en-US" sz="1400" baseline="0" dirty="0" smtClean="0"/>
              <a:t> and resulting procedure analysis tool</a:t>
            </a:r>
            <a:r>
              <a:rPr lang="en-US" sz="1400" dirty="0" smtClean="0"/>
              <a:t> evolved</a:t>
            </a:r>
            <a:r>
              <a:rPr lang="en-US" sz="1400" baseline="0" dirty="0" smtClean="0"/>
              <a:t> to include </a:t>
            </a:r>
            <a:r>
              <a:rPr lang="en-US" sz="1400" dirty="0" smtClean="0"/>
              <a:t>three of these</a:t>
            </a:r>
            <a:r>
              <a:rPr lang="en-US" sz="1400" baseline="0" dirty="0" smtClean="0"/>
              <a:t> human performance</a:t>
            </a:r>
            <a:r>
              <a:rPr lang="en-US" sz="1400" dirty="0" smtClean="0"/>
              <a:t> shaping factors: knowledge, training, and</a:t>
            </a:r>
            <a:r>
              <a:rPr lang="en-US" sz="1400" baseline="0" dirty="0" smtClean="0"/>
              <a:t> procedures.</a:t>
            </a:r>
            <a:endParaRPr lang="en-US" sz="1400"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3</a:t>
            </a:fld>
            <a:endParaRPr lang="en-US" altLang="en-US" dirty="0"/>
          </a:p>
        </p:txBody>
      </p:sp>
    </p:spTree>
    <p:extLst>
      <p:ext uri="{BB962C8B-B14F-4D97-AF65-F5344CB8AC3E}">
        <p14:creationId xmlns:p14="http://schemas.microsoft.com/office/powerpoint/2010/main" val="212672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Most companies continue to face the loss of knowledge through</a:t>
            </a:r>
            <a:r>
              <a:rPr lang="en-US" sz="1200" kern="1200" baseline="0" dirty="0" smtClean="0">
                <a:solidFill>
                  <a:schemeClr val="tx1"/>
                </a:solidFill>
                <a:effectLst/>
                <a:latin typeface="Helvetica" pitchFamily="34" charset="0"/>
                <a:ea typeface="+mn-ea"/>
                <a:cs typeface="+mn-cs"/>
              </a:rPr>
              <a:t> the</a:t>
            </a:r>
            <a:r>
              <a:rPr lang="en-US" sz="1200" kern="1200" dirty="0" smtClean="0">
                <a:solidFill>
                  <a:schemeClr val="tx1"/>
                </a:solidFill>
                <a:effectLst/>
                <a:latin typeface="Helvetica" pitchFamily="34" charset="0"/>
                <a:ea typeface="+mn-ea"/>
                <a:cs typeface="+mn-cs"/>
              </a:rPr>
              <a:t> retirement</a:t>
            </a:r>
            <a:r>
              <a:rPr lang="en-US" sz="1200" kern="1200" baseline="0" dirty="0" smtClean="0">
                <a:solidFill>
                  <a:schemeClr val="tx1"/>
                </a:solidFill>
                <a:effectLst/>
                <a:latin typeface="Helvetica" pitchFamily="34" charset="0"/>
                <a:ea typeface="+mn-ea"/>
                <a:cs typeface="+mn-cs"/>
              </a:rPr>
              <a:t> of experienced </a:t>
            </a:r>
            <a:r>
              <a:rPr lang="en-US" sz="1200" kern="1200" dirty="0" smtClean="0">
                <a:solidFill>
                  <a:schemeClr val="tx1"/>
                </a:solidFill>
                <a:effectLst/>
                <a:latin typeface="Helvetica" pitchFamily="34" charset="0"/>
                <a:ea typeface="+mn-ea"/>
                <a:cs typeface="+mn-cs"/>
              </a:rPr>
              <a:t>workers.  The</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knowledge lost with retirement is mostly tacit in nature.  Tacit knowledge is</a:t>
            </a:r>
            <a:r>
              <a:rPr lang="en-US" sz="1200" kern="1200" baseline="0" dirty="0" smtClean="0">
                <a:solidFill>
                  <a:schemeClr val="tx1"/>
                </a:solidFill>
                <a:effectLst/>
                <a:latin typeface="Helvetica" pitchFamily="34" charset="0"/>
                <a:ea typeface="+mn-ea"/>
                <a:cs typeface="+mn-cs"/>
              </a:rPr>
              <a:t> developed over years of experience and repetition.  It is understood by experienced operators without being written down and, as such, is often not captured as part of the explicit knowledge in written procedures. </a:t>
            </a:r>
            <a:endParaRPr lang="en-US" sz="1200" kern="1200" dirty="0" smtClean="0">
              <a:solidFill>
                <a:schemeClr val="tx1"/>
              </a:solidFill>
              <a:effectLst/>
              <a:latin typeface="Helvetica" pitchFamily="34" charset="0"/>
              <a:ea typeface="+mn-ea"/>
              <a:cs typeface="+mn-cs"/>
            </a:endParaRPr>
          </a:p>
          <a:p>
            <a:endParaRPr lang="en-US" sz="1200" kern="1200" dirty="0" smtClean="0">
              <a:solidFill>
                <a:schemeClr val="tx1"/>
              </a:solidFill>
              <a:effectLst/>
              <a:latin typeface="Helvetica" pitchFamily="34" charset="0"/>
              <a:ea typeface="+mn-ea"/>
              <a:cs typeface="+mn-cs"/>
            </a:endParaRPr>
          </a:p>
          <a:p>
            <a:r>
              <a:rPr lang="en-US" sz="1200" kern="1200" dirty="0" smtClean="0">
                <a:solidFill>
                  <a:schemeClr val="tx1"/>
                </a:solidFill>
                <a:effectLst/>
                <a:latin typeface="Helvetica" pitchFamily="34" charset="0"/>
                <a:ea typeface="+mn-ea"/>
                <a:cs typeface="+mn-cs"/>
              </a:rPr>
              <a:t>Knowledge management entails two key facets: knowledge presentation and knowledge capture.  The initial research focus was on knowledge presentation in operating procedures.  This form of knowledge presentation is</a:t>
            </a:r>
            <a:r>
              <a:rPr lang="en-US" sz="1200" kern="1200" baseline="0" dirty="0" smtClean="0">
                <a:solidFill>
                  <a:schemeClr val="tx1"/>
                </a:solidFill>
                <a:effectLst/>
                <a:latin typeface="Helvetica" pitchFamily="34" charset="0"/>
                <a:ea typeface="+mn-ea"/>
                <a:cs typeface="+mn-cs"/>
              </a:rPr>
              <a:t> an </a:t>
            </a:r>
            <a:r>
              <a:rPr lang="en-US" sz="1200" kern="1200" dirty="0" smtClean="0">
                <a:solidFill>
                  <a:schemeClr val="tx1"/>
                </a:solidFill>
                <a:effectLst/>
                <a:latin typeface="Helvetica" pitchFamily="34" charset="0"/>
                <a:ea typeface="+mn-ea"/>
                <a:cs typeface="+mn-cs"/>
              </a:rPr>
              <a:t>opportunity to quickly improve operator performance through improved</a:t>
            </a:r>
            <a:r>
              <a:rPr lang="en-US" sz="1200" kern="1200" baseline="0" dirty="0" smtClean="0">
                <a:solidFill>
                  <a:schemeClr val="tx1"/>
                </a:solidFill>
                <a:effectLst/>
                <a:latin typeface="Helvetica" pitchFamily="34" charset="0"/>
                <a:ea typeface="+mn-ea"/>
                <a:cs typeface="+mn-cs"/>
              </a:rPr>
              <a:t> clarity of the content, easier updating, and</a:t>
            </a:r>
            <a:r>
              <a:rPr lang="en-US" sz="1200" kern="1200" dirty="0" smtClean="0">
                <a:solidFill>
                  <a:schemeClr val="tx1"/>
                </a:solidFill>
                <a:effectLst/>
                <a:latin typeface="Helvetica" pitchFamily="34" charset="0"/>
                <a:ea typeface="+mn-ea"/>
                <a:cs typeface="+mn-cs"/>
              </a:rPr>
              <a:t> real-time access.</a:t>
            </a:r>
            <a:r>
              <a:rPr lang="en-US" dirty="0" smtClean="0">
                <a:effectLst/>
              </a:rPr>
              <a:t> </a:t>
            </a:r>
          </a:p>
          <a:p>
            <a:endParaRPr lang="en-US"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effectLst/>
              </a:rPr>
              <a:t>TACIT </a:t>
            </a:r>
            <a:r>
              <a:rPr lang="en-US" b="1" baseline="0" dirty="0" smtClean="0">
                <a:solidFill>
                  <a:srgbClr val="FF0000"/>
                </a:solidFill>
                <a:effectLst/>
              </a:rPr>
              <a:t>KNOWLEDGE</a:t>
            </a:r>
            <a:r>
              <a:rPr lang="en-US" b="1" dirty="0" smtClean="0">
                <a:solidFill>
                  <a:srgbClr val="FF0000"/>
                </a:solidFill>
                <a:effectLst/>
              </a:rPr>
              <a:t> - </a:t>
            </a:r>
            <a:r>
              <a:rPr lang="en-US" sz="1200" kern="1200" dirty="0" smtClean="0">
                <a:solidFill>
                  <a:schemeClr val="tx1"/>
                </a:solidFill>
                <a:latin typeface="Helvetica" pitchFamily="34" charset="0"/>
                <a:ea typeface="+mn-ea"/>
                <a:cs typeface="+mn-cs"/>
              </a:rPr>
              <a:t>expressed or understood without being directly stated</a:t>
            </a:r>
            <a:endParaRPr lang="en-US" b="1" dirty="0" smtClean="0">
              <a:solidFill>
                <a:srgbClr val="FF0000"/>
              </a:solidFill>
              <a:effectLst/>
            </a:endParaRPr>
          </a:p>
          <a:p>
            <a:r>
              <a:rPr lang="en-US" b="1" dirty="0" smtClean="0">
                <a:solidFill>
                  <a:srgbClr val="FF0000"/>
                </a:solidFill>
                <a:effectLst/>
              </a:rPr>
              <a:t>EXPLICIT</a:t>
            </a:r>
            <a:r>
              <a:rPr lang="en-US" b="1" baseline="0" dirty="0" smtClean="0">
                <a:solidFill>
                  <a:srgbClr val="FF0000"/>
                </a:solidFill>
                <a:effectLst/>
              </a:rPr>
              <a:t> KNOWLEDGE - </a:t>
            </a:r>
            <a:r>
              <a:rPr lang="en-US" sz="1200" kern="1200" dirty="0" smtClean="0">
                <a:solidFill>
                  <a:schemeClr val="tx1"/>
                </a:solidFill>
                <a:latin typeface="Helvetica" pitchFamily="34" charset="0"/>
                <a:ea typeface="+mn-ea"/>
                <a:cs typeface="+mn-cs"/>
              </a:rPr>
              <a:t>very clear and complete</a:t>
            </a:r>
            <a:endParaRPr lang="en-US" b="1" dirty="0" smtClean="0">
              <a:solidFill>
                <a:srgbClr val="FF0000"/>
              </a:solidFill>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4</a:t>
            </a:fld>
            <a:endParaRPr lang="en-US" altLang="en-US" dirty="0"/>
          </a:p>
        </p:txBody>
      </p:sp>
    </p:spTree>
    <p:extLst>
      <p:ext uri="{BB962C8B-B14F-4D97-AF65-F5344CB8AC3E}">
        <p14:creationId xmlns:p14="http://schemas.microsoft.com/office/powerpoint/2010/main" val="353532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Operating procedures are generally categorized as “Normal procedures” or “Emergency procedures”.  Normal procedures document</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the tasks and steps required for each operator (field and console) to complete a repeated but infrequently performed operational change, such as unit startup</a:t>
            </a:r>
            <a:r>
              <a:rPr lang="en-US" sz="1200" kern="1200" baseline="0" dirty="0" smtClean="0">
                <a:solidFill>
                  <a:schemeClr val="tx1"/>
                </a:solidFill>
                <a:effectLst/>
                <a:latin typeface="Helvetica" pitchFamily="34" charset="0"/>
                <a:ea typeface="+mn-ea"/>
                <a:cs typeface="+mn-cs"/>
              </a:rPr>
              <a:t> or </a:t>
            </a:r>
            <a:r>
              <a:rPr lang="en-US" sz="1200" kern="1200" dirty="0" smtClean="0">
                <a:solidFill>
                  <a:schemeClr val="tx1"/>
                </a:solidFill>
                <a:effectLst/>
                <a:latin typeface="Helvetica" pitchFamily="34" charset="0"/>
                <a:ea typeface="+mn-ea"/>
                <a:cs typeface="+mn-cs"/>
              </a:rPr>
              <a:t>shutdown.  Emergency procedures document the tasks and steps required for each operator in response to a given abnormal situation.  Collectively,</a:t>
            </a:r>
            <a:r>
              <a:rPr lang="en-US" sz="1200" kern="1200" baseline="0" dirty="0" smtClean="0">
                <a:solidFill>
                  <a:schemeClr val="tx1"/>
                </a:solidFill>
                <a:effectLst/>
                <a:latin typeface="Helvetica" pitchFamily="34" charset="0"/>
                <a:ea typeface="+mn-ea"/>
                <a:cs typeface="+mn-cs"/>
              </a:rPr>
              <a:t> these o</a:t>
            </a:r>
            <a:r>
              <a:rPr lang="en-US" sz="1200" kern="1200" dirty="0" smtClean="0">
                <a:solidFill>
                  <a:schemeClr val="tx1"/>
                </a:solidFill>
                <a:effectLst/>
                <a:latin typeface="Helvetica" pitchFamily="34" charset="0"/>
                <a:ea typeface="+mn-ea"/>
                <a:cs typeface="+mn-cs"/>
              </a:rPr>
              <a:t>perating procedures create a set of documents</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covering planned operational changes and multiple abnormal situations or upsets. </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5</a:t>
            </a:fld>
            <a:endParaRPr lang="en-US" altLang="en-US" dirty="0"/>
          </a:p>
        </p:txBody>
      </p:sp>
    </p:spTree>
    <p:extLst>
      <p:ext uri="{BB962C8B-B14F-4D97-AF65-F5344CB8AC3E}">
        <p14:creationId xmlns:p14="http://schemas.microsoft.com/office/powerpoint/2010/main" val="301878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However, several challenges</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exist when it comes to using and maintaining operating procedures.</a:t>
            </a:r>
          </a:p>
          <a:p>
            <a:pPr marL="171450" lvl="0" indent="-171450">
              <a:buFont typeface="Arial"/>
              <a:buChar char="•"/>
            </a:pPr>
            <a:r>
              <a:rPr lang="en-US" sz="1200" kern="1200" dirty="0" smtClean="0">
                <a:solidFill>
                  <a:schemeClr val="tx1"/>
                </a:solidFill>
                <a:effectLst/>
                <a:latin typeface="Helvetica" pitchFamily="34" charset="0"/>
                <a:ea typeface="+mn-ea"/>
                <a:cs typeface="+mn-cs"/>
              </a:rPr>
              <a:t>There is an increased reliance on procedures and the need to ensure their accuracy, thus</a:t>
            </a:r>
            <a:r>
              <a:rPr lang="en-US" sz="1200" kern="1200" baseline="0" dirty="0" smtClean="0">
                <a:solidFill>
                  <a:schemeClr val="tx1"/>
                </a:solidFill>
                <a:effectLst/>
                <a:latin typeface="Helvetica" pitchFamily="34" charset="0"/>
                <a:ea typeface="+mn-ea"/>
                <a:cs typeface="+mn-cs"/>
              </a:rPr>
              <a:t> increasing their size and</a:t>
            </a:r>
            <a:r>
              <a:rPr lang="en-US" sz="1200" kern="1200" dirty="0" smtClean="0">
                <a:solidFill>
                  <a:schemeClr val="tx1"/>
                </a:solidFill>
                <a:effectLst/>
                <a:latin typeface="Helvetica" pitchFamily="34" charset="0"/>
                <a:ea typeface="+mn-ea"/>
                <a:cs typeface="+mn-cs"/>
              </a:rPr>
              <a:t> making the task of updating them increasingly manpower intensive.</a:t>
            </a:r>
          </a:p>
          <a:p>
            <a:pPr marL="171450" lvl="0" indent="-171450">
              <a:buFont typeface="Arial"/>
              <a:buChar char="•"/>
            </a:pPr>
            <a:r>
              <a:rPr lang="en-US" sz="1200" kern="1200" dirty="0" smtClean="0">
                <a:solidFill>
                  <a:schemeClr val="tx1"/>
                </a:solidFill>
                <a:effectLst/>
                <a:latin typeface="Helvetica" pitchFamily="34" charset="0"/>
                <a:ea typeface="+mn-ea"/>
                <a:cs typeface="+mn-cs"/>
              </a:rPr>
              <a:t>Procedures are often used to train new operators and windup containing details needed for training, but not for operation.</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Helvetica" pitchFamily="34" charset="0"/>
                <a:ea typeface="+mn-ea"/>
                <a:cs typeface="+mn-cs"/>
              </a:rPr>
              <a:t>Many emergency procedures ultimately end up on the same path, that being the shutdown of the process unit.</a:t>
            </a:r>
            <a:r>
              <a:rPr lang="en-US" sz="1200" kern="1200" baseline="0" dirty="0" smtClean="0">
                <a:solidFill>
                  <a:schemeClr val="tx1"/>
                </a:solidFill>
                <a:effectLst/>
                <a:latin typeface="Helvetica" pitchFamily="34" charset="0"/>
                <a:ea typeface="+mn-ea"/>
                <a:cs typeface="+mn-cs"/>
              </a:rPr>
              <a:t>  Therefore, </a:t>
            </a:r>
            <a:r>
              <a:rPr lang="en-US" sz="1200" kern="1200" dirty="0" smtClean="0">
                <a:solidFill>
                  <a:schemeClr val="tx1"/>
                </a:solidFill>
                <a:effectLst/>
                <a:latin typeface="Helvetica" pitchFamily="34" charset="0"/>
                <a:ea typeface="+mn-ea"/>
                <a:cs typeface="+mn-cs"/>
              </a:rPr>
              <a:t>many of the tasks and their steps are duplicated in each procedure.  While the amount of unique information in any given procedure can be relatively low, the task of updating common information among many procedures is arduous and prone to inconsistencies.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Helvetica" pitchFamily="34" charset="0"/>
                <a:ea typeface="+mn-ea"/>
                <a:cs typeface="+mn-cs"/>
              </a:rPr>
              <a:t>Most procedures have evolved over time with different authors and reviewers involved in their creation and updating.  The result has been common tasks and steps are described in different ways, sometimes with different terminology from procedure to procedure.  For inexperienced operators, this can hinder repetitive learning or, worse, lead to confusion.</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Helvetica" pitchFamily="34" charset="0"/>
                <a:ea typeface="+mn-ea"/>
                <a:cs typeface="+mn-cs"/>
              </a:rPr>
              <a:t>Most procedures do not contain tacit knowledge</a:t>
            </a:r>
          </a:p>
          <a:p>
            <a:pPr marL="171450" lvl="0" indent="-171450">
              <a:buFont typeface="Arial"/>
              <a:buChar char="•"/>
            </a:pPr>
            <a:r>
              <a:rPr lang="en-US" sz="1200" kern="1200" dirty="0" smtClean="0">
                <a:solidFill>
                  <a:schemeClr val="tx1"/>
                </a:solidFill>
                <a:effectLst/>
                <a:latin typeface="Helvetica" pitchFamily="34" charset="0"/>
                <a:ea typeface="+mn-ea"/>
                <a:cs typeface="+mn-cs"/>
              </a:rPr>
              <a:t>For large units with multiple field operators, a single procedure can have a large amount of information that is irrelevant to one or more specific positions.  The operators in those positions must filter out all the noise in the procedure to find the information that is relevant, with an increased probability of missing something important.</a:t>
            </a:r>
          </a:p>
          <a:p>
            <a:pPr marL="171450" lvl="0" indent="-171450">
              <a:buFont typeface="Arial"/>
              <a:buChar char="•"/>
            </a:pPr>
            <a:r>
              <a:rPr lang="en-US" sz="1200" kern="1200" dirty="0" smtClean="0">
                <a:solidFill>
                  <a:schemeClr val="tx1"/>
                </a:solidFill>
                <a:effectLst/>
                <a:latin typeface="Helvetica" pitchFamily="34" charset="0"/>
                <a:ea typeface="+mn-ea"/>
                <a:cs typeface="+mn-cs"/>
              </a:rPr>
              <a:t>Console operators in particular can be responsible for multiple units and a plant utility upset may require them to access multiple procedures.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6</a:t>
            </a:fld>
            <a:endParaRPr lang="en-US" altLang="en-US" dirty="0"/>
          </a:p>
        </p:txBody>
      </p:sp>
    </p:spTree>
    <p:extLst>
      <p:ext uri="{BB962C8B-B14F-4D97-AF65-F5344CB8AC3E}">
        <p14:creationId xmlns:p14="http://schemas.microsoft.com/office/powerpoint/2010/main" val="159014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A</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solution to the problem would be to</a:t>
            </a:r>
            <a:r>
              <a:rPr lang="en-US" sz="1200" kern="1200" baseline="0" dirty="0" smtClean="0">
                <a:solidFill>
                  <a:schemeClr val="tx1"/>
                </a:solidFill>
                <a:effectLst/>
                <a:latin typeface="Helvetica" pitchFamily="34" charset="0"/>
                <a:ea typeface="+mn-ea"/>
                <a:cs typeface="+mn-cs"/>
              </a:rPr>
              <a:t> take all the </a:t>
            </a:r>
            <a:r>
              <a:rPr lang="en-US" sz="1200" b="1" kern="1200" baseline="0" dirty="0" smtClean="0">
                <a:solidFill>
                  <a:schemeClr val="tx1"/>
                </a:solidFill>
                <a:effectLst/>
                <a:latin typeface="Helvetica" pitchFamily="34" charset="0"/>
                <a:ea typeface="+mn-ea"/>
                <a:cs typeface="+mn-cs"/>
              </a:rPr>
              <a:t>existing procedures </a:t>
            </a:r>
            <a:r>
              <a:rPr lang="en-US" sz="1200" kern="1200" baseline="0" dirty="0" smtClean="0">
                <a:solidFill>
                  <a:schemeClr val="tx1"/>
                </a:solidFill>
                <a:effectLst/>
                <a:latin typeface="Helvetica" pitchFamily="34" charset="0"/>
                <a:ea typeface="+mn-ea"/>
                <a:cs typeface="+mn-cs"/>
              </a:rPr>
              <a:t>for an operating area and</a:t>
            </a:r>
            <a:r>
              <a:rPr lang="en-US" sz="1200" kern="1200" dirty="0" smtClean="0">
                <a:solidFill>
                  <a:schemeClr val="tx1"/>
                </a:solidFill>
                <a:effectLst/>
                <a:latin typeface="Helvetica" pitchFamily="34" charset="0"/>
                <a:ea typeface="+mn-ea"/>
                <a:cs typeface="+mn-cs"/>
              </a:rPr>
              <a:t> capture key procedural modules, which would contain related tasks and supporting information, in a central database that could be used to populate different procedures.  This would support the use of common terminology</a:t>
            </a:r>
            <a:r>
              <a:rPr lang="en-US" sz="1200" kern="1200" baseline="0" dirty="0" smtClean="0">
                <a:solidFill>
                  <a:schemeClr val="tx1"/>
                </a:solidFill>
                <a:effectLst/>
                <a:latin typeface="Helvetica" pitchFamily="34" charset="0"/>
                <a:ea typeface="+mn-ea"/>
                <a:cs typeface="+mn-cs"/>
              </a:rPr>
              <a:t> and simplify updating of procedures.  Utilizing a relational database would streamline the effort to update modules and to publish the updated procedures.</a:t>
            </a:r>
          </a:p>
          <a:p>
            <a:endParaRPr lang="en-US" sz="1200" kern="1200" baseline="0" dirty="0" smtClean="0">
              <a:solidFill>
                <a:schemeClr val="tx1"/>
              </a:solidFill>
              <a:effectLst/>
              <a:latin typeface="Helvetica" pitchFamily="34" charset="0"/>
              <a:ea typeface="+mn-ea"/>
              <a:cs typeface="+mn-cs"/>
            </a:endParaRPr>
          </a:p>
          <a:p>
            <a:r>
              <a:rPr lang="en-US" sz="1200" kern="1200" dirty="0" smtClean="0">
                <a:solidFill>
                  <a:schemeClr val="tx1"/>
                </a:solidFill>
                <a:effectLst/>
                <a:latin typeface="Helvetica" pitchFamily="34" charset="0"/>
                <a:ea typeface="+mn-ea"/>
                <a:cs typeface="+mn-cs"/>
              </a:rPr>
              <a:t>However, there are challenges in implementing this solution.  The</a:t>
            </a:r>
            <a:r>
              <a:rPr lang="en-US" sz="1200" kern="1200" baseline="0" dirty="0" smtClean="0">
                <a:solidFill>
                  <a:schemeClr val="tx1"/>
                </a:solidFill>
                <a:effectLst/>
                <a:latin typeface="Helvetica" pitchFamily="34" charset="0"/>
                <a:ea typeface="+mn-ea"/>
                <a:cs typeface="+mn-cs"/>
              </a:rPr>
              <a:t> </a:t>
            </a:r>
            <a:r>
              <a:rPr lang="en-US" sz="1200" kern="1200" dirty="0" smtClean="0">
                <a:solidFill>
                  <a:schemeClr val="tx1"/>
                </a:solidFill>
                <a:effectLst/>
                <a:latin typeface="Helvetica" pitchFamily="34" charset="0"/>
                <a:ea typeface="+mn-ea"/>
                <a:cs typeface="+mn-cs"/>
              </a:rPr>
              <a:t>volume of procedure information that exists makes a brute force approach an impractical task.  The procedures vary in format, content, and style, which can hinder </a:t>
            </a:r>
            <a:r>
              <a:rPr lang="en-US" sz="1200" kern="1200" baseline="0" dirty="0" smtClean="0">
                <a:solidFill>
                  <a:schemeClr val="tx1"/>
                </a:solidFill>
                <a:effectLst/>
                <a:latin typeface="Helvetica" pitchFamily="34" charset="0"/>
                <a:ea typeface="+mn-ea"/>
                <a:cs typeface="+mn-cs"/>
              </a:rPr>
              <a:t>identification </a:t>
            </a:r>
            <a:r>
              <a:rPr lang="en-US" sz="1200" kern="1200" dirty="0" smtClean="0">
                <a:solidFill>
                  <a:schemeClr val="tx1"/>
                </a:solidFill>
                <a:effectLst/>
                <a:latin typeface="Helvetica" pitchFamily="34" charset="0"/>
                <a:ea typeface="+mn-ea"/>
                <a:cs typeface="+mn-cs"/>
              </a:rPr>
              <a:t>of common “chunks.”</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7</a:t>
            </a:fld>
            <a:endParaRPr lang="en-US" altLang="en-US" dirty="0"/>
          </a:p>
        </p:txBody>
      </p:sp>
    </p:spTree>
    <p:extLst>
      <p:ext uri="{BB962C8B-B14F-4D97-AF65-F5344CB8AC3E}">
        <p14:creationId xmlns:p14="http://schemas.microsoft.com/office/powerpoint/2010/main" val="46229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Penn</a:t>
            </a:r>
            <a:r>
              <a:rPr lang="en-US" sz="1200" kern="1200" baseline="0" dirty="0" smtClean="0">
                <a:solidFill>
                  <a:schemeClr val="tx1"/>
                </a:solidFill>
                <a:effectLst/>
                <a:latin typeface="Helvetica" pitchFamily="34" charset="0"/>
                <a:ea typeface="+mn-ea"/>
                <a:cs typeface="+mn-cs"/>
              </a:rPr>
              <a:t> State researchers developed a solution, named the Semantic Procedure Analyzer, for the </a:t>
            </a:r>
            <a:r>
              <a:rPr lang="en-US" sz="1200" kern="1200" dirty="0" smtClean="0">
                <a:solidFill>
                  <a:schemeClr val="tx1"/>
                </a:solidFill>
                <a:effectLst/>
                <a:latin typeface="Helvetica" pitchFamily="34" charset="0"/>
                <a:ea typeface="+mn-ea"/>
                <a:cs typeface="+mn-cs"/>
              </a:rPr>
              <a:t>Center for Operator Performance.  A set of automatable heuristics were developed that can speed up the identification and development of procedural </a:t>
            </a:r>
            <a:r>
              <a:rPr lang="en-US" sz="1200" kern="1200" baseline="0" dirty="0" smtClean="0">
                <a:solidFill>
                  <a:schemeClr val="tx1"/>
                </a:solidFill>
                <a:effectLst/>
                <a:latin typeface="Helvetica" pitchFamily="34" charset="0"/>
                <a:ea typeface="+mn-ea"/>
                <a:cs typeface="+mn-cs"/>
              </a:rPr>
              <a:t>modules.  The cleansing heuristics identify boiler-plate or meta-information in the procedure content (titles, authors, revisions, etc.) and marks those statements differently than the statements containing task instructions and information; the tagging heuristics parse the statements into parts of speech; and the chunking heuristics separate the content into modules of related tasks and supporting information.  </a:t>
            </a:r>
            <a:r>
              <a:rPr lang="en-US" sz="1200" kern="1200" dirty="0" smtClean="0">
                <a:solidFill>
                  <a:schemeClr val="tx1"/>
                </a:solidFill>
                <a:effectLst/>
                <a:latin typeface="Helvetica" pitchFamily="34" charset="0"/>
                <a:ea typeface="+mn-ea"/>
                <a:cs typeface="+mn-cs"/>
              </a:rPr>
              <a:t>This approach significantly reduces the level of effort required.  In addition, the heuristics can be trained to handle inconsistencies in procedure style, format, and content.</a:t>
            </a:r>
            <a:r>
              <a:rPr lang="en-US" dirty="0" smtClean="0">
                <a:effectLst/>
              </a:rPr>
              <a:t> </a:t>
            </a:r>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8</a:t>
            </a:fld>
            <a:endParaRPr lang="en-US" altLang="en-US" dirty="0"/>
          </a:p>
        </p:txBody>
      </p:sp>
    </p:spTree>
    <p:extLst>
      <p:ext uri="{BB962C8B-B14F-4D97-AF65-F5344CB8AC3E}">
        <p14:creationId xmlns:p14="http://schemas.microsoft.com/office/powerpoint/2010/main" val="182770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The result is that a procedure can be converted</a:t>
            </a:r>
            <a:r>
              <a:rPr lang="en-US" sz="1200" kern="1200" baseline="0" dirty="0" smtClean="0">
                <a:solidFill>
                  <a:schemeClr val="tx1"/>
                </a:solidFill>
                <a:effectLst/>
                <a:latin typeface="Helvetica" pitchFamily="34" charset="0"/>
                <a:ea typeface="+mn-ea"/>
                <a:cs typeface="+mn-cs"/>
              </a:rPr>
              <a:t> into a table based on the key attributes shown in </a:t>
            </a:r>
            <a:r>
              <a:rPr lang="en-US" sz="1200" kern="1200" baseline="0" dirty="0" smtClean="0">
                <a:solidFill>
                  <a:schemeClr val="tx1"/>
                </a:solidFill>
                <a:effectLst/>
                <a:latin typeface="Helvetica" pitchFamily="34" charset="0"/>
                <a:ea typeface="+mn-ea"/>
                <a:cs typeface="+mn-cs"/>
              </a:rPr>
              <a:t>the table on this slide: </a:t>
            </a:r>
            <a:r>
              <a:rPr lang="en-US" sz="1200" kern="1200" baseline="0" dirty="0" smtClean="0">
                <a:solidFill>
                  <a:schemeClr val="tx1"/>
                </a:solidFill>
                <a:effectLst/>
                <a:latin typeface="Helvetica" pitchFamily="34" charset="0"/>
                <a:ea typeface="+mn-ea"/>
                <a:cs typeface="+mn-cs"/>
              </a:rPr>
              <a:t>subject, verb, object, subject and object modifiers, purpose, and condition.  </a:t>
            </a:r>
            <a:r>
              <a:rPr lang="en-US" sz="1200" kern="1200" dirty="0" smtClean="0">
                <a:solidFill>
                  <a:schemeClr val="tx1"/>
                </a:solidFill>
                <a:effectLst/>
                <a:latin typeface="Helvetica" pitchFamily="34" charset="0"/>
                <a:ea typeface="+mn-ea"/>
                <a:cs typeface="+mn-cs"/>
              </a:rPr>
              <a:t>Manual review and adjustment of the cleansing and tagging heuristics output by an experienced</a:t>
            </a:r>
            <a:r>
              <a:rPr lang="en-US" sz="1200" kern="1200" baseline="0" dirty="0" smtClean="0">
                <a:solidFill>
                  <a:schemeClr val="tx1"/>
                </a:solidFill>
                <a:effectLst/>
                <a:latin typeface="Helvetica" pitchFamily="34" charset="0"/>
                <a:ea typeface="+mn-ea"/>
                <a:cs typeface="+mn-cs"/>
              </a:rPr>
              <a:t> operator</a:t>
            </a:r>
            <a:r>
              <a:rPr lang="en-US" sz="1200" kern="1200" dirty="0" smtClean="0">
                <a:solidFill>
                  <a:schemeClr val="tx1"/>
                </a:solidFill>
                <a:effectLst/>
                <a:latin typeface="Helvetica" pitchFamily="34" charset="0"/>
                <a:ea typeface="+mn-ea"/>
                <a:cs typeface="+mn-cs"/>
              </a:rPr>
              <a:t> is encouraged to expedite and enhance the tool’s “learning” process. </a:t>
            </a:r>
            <a:endParaRPr lang="en-US" dirty="0"/>
          </a:p>
        </p:txBody>
      </p:sp>
      <p:sp>
        <p:nvSpPr>
          <p:cNvPr id="4" name="Slide Number Placeholder 3"/>
          <p:cNvSpPr>
            <a:spLocks noGrp="1"/>
          </p:cNvSpPr>
          <p:nvPr>
            <p:ph type="sldNum" sz="quarter" idx="10"/>
          </p:nvPr>
        </p:nvSpPr>
        <p:spPr/>
        <p:txBody>
          <a:bodyPr/>
          <a:lstStyle/>
          <a:p>
            <a:pPr>
              <a:defRPr/>
            </a:pPr>
            <a:fld id="{B573BCC8-E57C-414F-9558-873B494FEAFC}" type="slidenum">
              <a:rPr lang="en-US" altLang="en-US" smtClean="0"/>
              <a:pPr>
                <a:defRPr/>
              </a:pPr>
              <a:t>9</a:t>
            </a:fld>
            <a:endParaRPr lang="en-US" altLang="en-US" dirty="0"/>
          </a:p>
        </p:txBody>
      </p:sp>
    </p:spTree>
    <p:extLst>
      <p:ext uri="{BB962C8B-B14F-4D97-AF65-F5344CB8AC3E}">
        <p14:creationId xmlns:p14="http://schemas.microsoft.com/office/powerpoint/2010/main" val="188635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7" name="Subtitle 16"/>
          <p:cNvSpPr>
            <a:spLocks noGrp="1"/>
          </p:cNvSpPr>
          <p:nvPr>
            <p:ph type="subTitle" idx="1"/>
          </p:nvPr>
        </p:nvSpPr>
        <p:spPr>
          <a:xfrm>
            <a:off x="457200" y="2057400"/>
            <a:ext cx="8229600" cy="1143000"/>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pic>
        <p:nvPicPr>
          <p:cNvPr id="5" name="Picture 11" descr="AFPM_Logo_V_Acronym_CP.png"/>
          <p:cNvPicPr>
            <a:picLocks noChangeAspect="1"/>
          </p:cNvPicPr>
          <p:nvPr userDrawn="1"/>
        </p:nvPicPr>
        <p:blipFill>
          <a:blip r:embed="rId2" cstate="print"/>
          <a:srcRect/>
          <a:stretch>
            <a:fillRect/>
          </a:stretch>
        </p:blipFill>
        <p:spPr bwMode="auto">
          <a:xfrm>
            <a:off x="7467600" y="152400"/>
            <a:ext cx="1250950" cy="1279525"/>
          </a:xfrm>
          <a:prstGeom prst="rect">
            <a:avLst/>
          </a:prstGeom>
          <a:noFill/>
          <a:ln w="9525">
            <a:noFill/>
            <a:miter lim="800000"/>
            <a:headEnd/>
            <a:tailEnd/>
          </a:ln>
        </p:spPr>
      </p:pic>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9"/>
          <p:cNvSpPr txBox="1">
            <a:spLocks noChangeArrowheads="1"/>
          </p:cNvSpPr>
          <p:nvPr userDrawn="1"/>
        </p:nvSpPr>
        <p:spPr bwMode="auto">
          <a:xfrm>
            <a:off x="5715000" y="6534150"/>
            <a:ext cx="32004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a:defRPr/>
            </a:pPr>
            <a:r>
              <a:rPr lang="en-US" sz="1200" b="0" dirty="0" smtClean="0">
                <a:latin typeface="Helvetica" pitchFamily="34" charset="0"/>
              </a:rPr>
              <a:t>2014 Annual Meeting</a:t>
            </a:r>
            <a:endParaRPr lang="en-US" sz="1200" b="0" dirty="0">
              <a:latin typeface="Helvetica" pitchFamily="34" charset="0"/>
            </a:endParaRPr>
          </a:p>
          <a:p>
            <a:pPr>
              <a:defRPr/>
            </a:pPr>
            <a:endParaRPr lang="en-US" b="0" dirty="0">
              <a:latin typeface="Helvetica" pitchFamily="34" charset="0"/>
            </a:endParaRPr>
          </a:p>
        </p:txBody>
      </p:sp>
      <p:sp>
        <p:nvSpPr>
          <p:cNvPr id="5" name="TextBox 4"/>
          <p:cNvSpPr txBox="1"/>
          <p:nvPr userDrawn="1"/>
        </p:nvSpPr>
        <p:spPr>
          <a:xfrm>
            <a:off x="228600" y="6537325"/>
            <a:ext cx="1371600" cy="276999"/>
          </a:xfrm>
          <a:prstGeom prst="rect">
            <a:avLst/>
          </a:prstGeom>
          <a:noFill/>
        </p:spPr>
        <p:txBody>
          <a:bodyPr>
            <a:spAutoFit/>
          </a:bodyPr>
          <a:lstStyle/>
          <a:p>
            <a:pPr>
              <a:defRPr/>
            </a:pPr>
            <a:r>
              <a:rPr lang="en-US" sz="1200" dirty="0" smtClean="0">
                <a:solidFill>
                  <a:schemeClr val="tx1"/>
                </a:solidFill>
                <a:latin typeface="Helvetica" pitchFamily="34" charset="0"/>
              </a:rPr>
              <a:t>AM-14-31</a:t>
            </a:r>
            <a:endParaRPr lang="en-US" sz="1200" dirty="0">
              <a:solidFill>
                <a:schemeClr val="tx1"/>
              </a:solidFill>
              <a:latin typeface="Helvetica" pitchFamily="34" charset="0"/>
            </a:endParaRPr>
          </a:p>
        </p:txBody>
      </p:sp>
      <p:sp>
        <p:nvSpPr>
          <p:cNvPr id="6" name="TextBox 5"/>
          <p:cNvSpPr txBox="1"/>
          <p:nvPr userDrawn="1"/>
        </p:nvSpPr>
        <p:spPr>
          <a:xfrm>
            <a:off x="3886200" y="6537325"/>
            <a:ext cx="1219200" cy="320675"/>
          </a:xfrm>
          <a:prstGeom prst="rect">
            <a:avLst/>
          </a:prstGeom>
          <a:noFill/>
        </p:spPr>
        <p:txBody>
          <a:bodyPr>
            <a:spAutoFit/>
          </a:bodyPr>
          <a:lstStyle/>
          <a:p>
            <a:pPr algn="ctr">
              <a:defRPr/>
            </a:pPr>
            <a:r>
              <a:rPr lang="en-US" sz="1200" dirty="0">
                <a:solidFill>
                  <a:schemeClr val="tx1"/>
                </a:solidFill>
                <a:latin typeface="Helvetica" pitchFamily="34" charset="0"/>
              </a:rPr>
              <a:t>Page </a:t>
            </a:r>
            <a:fld id="{37254AFE-CE36-4069-B318-FED87D2FF124}" type="slidenum">
              <a:rPr lang="en-US" sz="1200">
                <a:solidFill>
                  <a:schemeClr val="tx1"/>
                </a:solidFill>
                <a:latin typeface="Helvetica" pitchFamily="34" charset="0"/>
              </a:rPr>
              <a:pPr algn="ctr">
                <a:defRPr/>
              </a:pPr>
              <a:t>‹#›</a:t>
            </a:fld>
            <a:endParaRPr lang="en-US" sz="1200" dirty="0">
              <a:solidFill>
                <a:schemeClr val="tx1"/>
              </a:solidFill>
              <a:latin typeface="Helvetica" pitchFamily="34" charset="0"/>
            </a:endParaRPr>
          </a:p>
        </p:txBody>
      </p:sp>
      <p:pic>
        <p:nvPicPr>
          <p:cNvPr id="8" name="Picture 11" descr="AFPM_Logo_V_Acronym_CP.png"/>
          <p:cNvPicPr>
            <a:picLocks noChangeAspect="1"/>
          </p:cNvPicPr>
          <p:nvPr userDrawn="1"/>
        </p:nvPicPr>
        <p:blipFill>
          <a:blip r:embed="rId2" cstate="print"/>
          <a:srcRect/>
          <a:stretch>
            <a:fillRect/>
          </a:stretch>
        </p:blipFill>
        <p:spPr bwMode="auto">
          <a:xfrm>
            <a:off x="7467600" y="152400"/>
            <a:ext cx="1250950" cy="1279525"/>
          </a:xfrm>
          <a:prstGeom prst="rect">
            <a:avLst/>
          </a:prstGeom>
          <a:noFill/>
          <a:ln w="9525">
            <a:noFill/>
            <a:miter lim="800000"/>
            <a:headEnd/>
            <a:tailEnd/>
          </a:ln>
        </p:spPr>
      </p:pic>
      <p:sp>
        <p:nvSpPr>
          <p:cNvPr id="3" name="Content Placeholder 2"/>
          <p:cNvSpPr>
            <a:spLocks noGrp="1"/>
          </p:cNvSpPr>
          <p:nvPr>
            <p:ph idx="1"/>
          </p:nvPr>
        </p:nvSpPr>
        <p:spPr>
          <a:xfrm>
            <a:off x="457199" y="2057400"/>
            <a:ext cx="8229600" cy="43434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6"/>
          <p:cNvSpPr>
            <a:spLocks noGrp="1"/>
          </p:cNvSpPr>
          <p:nvPr>
            <p:ph type="title"/>
          </p:nvPr>
        </p:nvSpPr>
        <p:spPr>
          <a:xfrm>
            <a:off x="457200" y="457200"/>
            <a:ext cx="7010400" cy="1143000"/>
          </a:xfrm>
        </p:spPr>
        <p:txBody>
          <a:bodyPr rtlCol="0"/>
          <a:lstStyle>
            <a:lvl1pPr>
              <a:defRPr/>
            </a:lvl1pPr>
            <a:extLst/>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39"/>
          <p:cNvSpPr txBox="1">
            <a:spLocks noChangeArrowheads="1"/>
          </p:cNvSpPr>
          <p:nvPr userDrawn="1"/>
        </p:nvSpPr>
        <p:spPr bwMode="auto">
          <a:xfrm>
            <a:off x="5715000" y="6534150"/>
            <a:ext cx="32004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a:defRPr/>
            </a:pPr>
            <a:r>
              <a:rPr lang="en-US" sz="1200" b="0" dirty="0" smtClean="0">
                <a:latin typeface="Helvetica" pitchFamily="34" charset="0"/>
              </a:rPr>
              <a:t>2014 Annual Meeting</a:t>
            </a:r>
            <a:endParaRPr lang="en-US" sz="1200" b="0" dirty="0">
              <a:latin typeface="Helvetica" pitchFamily="34" charset="0"/>
            </a:endParaRPr>
          </a:p>
          <a:p>
            <a:pPr>
              <a:defRPr/>
            </a:pPr>
            <a:endParaRPr lang="en-US" b="0" dirty="0">
              <a:latin typeface="Helvetica" pitchFamily="34" charset="0"/>
            </a:endParaRPr>
          </a:p>
        </p:txBody>
      </p:sp>
      <p:sp>
        <p:nvSpPr>
          <p:cNvPr id="6" name="TextBox 5"/>
          <p:cNvSpPr txBox="1"/>
          <p:nvPr userDrawn="1"/>
        </p:nvSpPr>
        <p:spPr>
          <a:xfrm>
            <a:off x="228600" y="6537325"/>
            <a:ext cx="1371600" cy="276999"/>
          </a:xfrm>
          <a:prstGeom prst="rect">
            <a:avLst/>
          </a:prstGeom>
          <a:noFill/>
        </p:spPr>
        <p:txBody>
          <a:bodyPr>
            <a:spAutoFit/>
          </a:bodyPr>
          <a:lstStyle/>
          <a:p>
            <a:pPr>
              <a:defRPr/>
            </a:pPr>
            <a:r>
              <a:rPr lang="en-US" sz="1200" dirty="0" smtClean="0">
                <a:solidFill>
                  <a:schemeClr val="tx1"/>
                </a:solidFill>
                <a:latin typeface="Helvetica" pitchFamily="34" charset="0"/>
              </a:rPr>
              <a:t>AM-14-26</a:t>
            </a:r>
            <a:endParaRPr lang="en-US" sz="1200" dirty="0">
              <a:solidFill>
                <a:schemeClr val="tx1"/>
              </a:solidFill>
              <a:latin typeface="Helvetica" pitchFamily="34" charset="0"/>
            </a:endParaRPr>
          </a:p>
        </p:txBody>
      </p:sp>
      <p:sp>
        <p:nvSpPr>
          <p:cNvPr id="7" name="TextBox 6"/>
          <p:cNvSpPr txBox="1"/>
          <p:nvPr userDrawn="1"/>
        </p:nvSpPr>
        <p:spPr>
          <a:xfrm>
            <a:off x="3886200" y="6537325"/>
            <a:ext cx="1219200" cy="320675"/>
          </a:xfrm>
          <a:prstGeom prst="rect">
            <a:avLst/>
          </a:prstGeom>
          <a:noFill/>
        </p:spPr>
        <p:txBody>
          <a:bodyPr>
            <a:spAutoFit/>
          </a:bodyPr>
          <a:lstStyle/>
          <a:p>
            <a:pPr algn="ctr">
              <a:defRPr/>
            </a:pPr>
            <a:r>
              <a:rPr lang="en-US" sz="1200" dirty="0">
                <a:solidFill>
                  <a:schemeClr val="tx1"/>
                </a:solidFill>
                <a:latin typeface="Helvetica" pitchFamily="34" charset="0"/>
              </a:rPr>
              <a:t>Page </a:t>
            </a:r>
            <a:fld id="{ABEF078A-FFE0-4DBD-8B96-2ACAD8A3444A}" type="slidenum">
              <a:rPr lang="en-US" sz="1200">
                <a:solidFill>
                  <a:schemeClr val="tx1"/>
                </a:solidFill>
                <a:latin typeface="Helvetica" pitchFamily="34" charset="0"/>
              </a:rPr>
              <a:pPr algn="ctr">
                <a:defRPr/>
              </a:pPr>
              <a:t>‹#›</a:t>
            </a:fld>
            <a:endParaRPr lang="en-US" sz="1200" dirty="0">
              <a:solidFill>
                <a:schemeClr val="tx1"/>
              </a:solidFill>
              <a:latin typeface="Helvetica" pitchFamily="34" charset="0"/>
            </a:endParaRPr>
          </a:p>
        </p:txBody>
      </p:sp>
      <p:sp>
        <p:nvSpPr>
          <p:cNvPr id="3" name="Content Placeholder 2"/>
          <p:cNvSpPr>
            <a:spLocks noGrp="1"/>
          </p:cNvSpPr>
          <p:nvPr>
            <p:ph sz="half" idx="1"/>
          </p:nvPr>
        </p:nvSpPr>
        <p:spPr>
          <a:xfrm>
            <a:off x="457200" y="2057401"/>
            <a:ext cx="4038600" cy="4343400"/>
          </a:xfrm>
        </p:spPr>
        <p:txBody>
          <a:bodyPr/>
          <a:lstStyle>
            <a:lvl1pPr>
              <a:defRPr sz="3200"/>
            </a:lvl1pPr>
            <a:lvl2pPr>
              <a:defRPr sz="2800"/>
            </a:lvl2pPr>
            <a:lvl3pPr>
              <a:defRPr sz="2400"/>
            </a:lvl3pPr>
            <a:lvl4pPr>
              <a:defRPr sz="20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2057401"/>
            <a:ext cx="4038600" cy="4343400"/>
          </a:xfrm>
        </p:spPr>
        <p:txBody>
          <a:bodyPr/>
          <a:lstStyle>
            <a:lvl1pPr>
              <a:defRPr sz="3200"/>
            </a:lvl1pPr>
            <a:lvl2pPr>
              <a:defRPr sz="2800"/>
            </a:lvl2pPr>
            <a:lvl3pPr>
              <a:defRPr sz="2400"/>
            </a:lvl3pPr>
            <a:lvl4pPr>
              <a:defRPr sz="20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7"/>
          <p:cNvSpPr>
            <a:spLocks noGrp="1"/>
          </p:cNvSpPr>
          <p:nvPr>
            <p:ph type="title"/>
          </p:nvPr>
        </p:nvSpPr>
        <p:spPr>
          <a:xfrm>
            <a:off x="457200" y="457200"/>
            <a:ext cx="7010400" cy="1143000"/>
          </a:xfrm>
        </p:spPr>
        <p:txBody>
          <a:bodyPr rtlCol="0"/>
          <a:lstStyle>
            <a:extLst/>
          </a:lstStyle>
          <a:p>
            <a:r>
              <a:rPr lang="en-US" dirty="0" smtClean="0"/>
              <a:t>Click to edit Master title style</a:t>
            </a:r>
            <a:endParaRPr lang="en-US" dirty="0"/>
          </a:p>
        </p:txBody>
      </p:sp>
      <p:pic>
        <p:nvPicPr>
          <p:cNvPr id="14" name="Picture 11" descr="AFPM_Logo_V_Acronym_CP.png"/>
          <p:cNvPicPr>
            <a:picLocks noChangeAspect="1"/>
          </p:cNvPicPr>
          <p:nvPr userDrawn="1"/>
        </p:nvPicPr>
        <p:blipFill>
          <a:blip r:embed="rId2" cstate="print"/>
          <a:srcRect/>
          <a:stretch>
            <a:fillRect/>
          </a:stretch>
        </p:blipFill>
        <p:spPr bwMode="auto">
          <a:xfrm>
            <a:off x="7467600" y="152400"/>
            <a:ext cx="1250950" cy="127952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srcRect b="15384"/>
          <a:stretch>
            <a:fillRect/>
          </a:stretch>
        </p:blipFill>
        <p:spPr bwMode="auto">
          <a:xfrm>
            <a:off x="457200" y="1981200"/>
            <a:ext cx="8103383" cy="3581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457200"/>
            <a:ext cx="603504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75" name="Text Placeholder 29"/>
          <p:cNvSpPr>
            <a:spLocks noGrp="1" noChangeAspect="1"/>
          </p:cNvSpPr>
          <p:nvPr>
            <p:ph type="body" idx="1"/>
          </p:nvPr>
        </p:nvSpPr>
        <p:spPr bwMode="auto">
          <a:xfrm>
            <a:off x="457199" y="2057400"/>
            <a:ext cx="789899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Rectangle 39"/>
          <p:cNvSpPr txBox="1">
            <a:spLocks noChangeArrowheads="1"/>
          </p:cNvSpPr>
          <p:nvPr/>
        </p:nvSpPr>
        <p:spPr bwMode="auto">
          <a:xfrm>
            <a:off x="5715000" y="6534150"/>
            <a:ext cx="32004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a:defRPr/>
            </a:pPr>
            <a:r>
              <a:rPr lang="en-US" sz="1200" b="0" dirty="0" smtClean="0">
                <a:latin typeface="Arial"/>
                <a:cs typeface="Arial"/>
              </a:rPr>
              <a:t>2014 Annual Meeting</a:t>
            </a:r>
            <a:endParaRPr lang="en-US" sz="1200" b="0" dirty="0">
              <a:latin typeface="Arial"/>
              <a:cs typeface="Arial"/>
            </a:endParaRPr>
          </a:p>
          <a:p>
            <a:pPr>
              <a:defRPr/>
            </a:pPr>
            <a:endParaRPr lang="en-US" b="0" dirty="0">
              <a:latin typeface="Helvetica" pitchFamily="34" charset="0"/>
            </a:endParaRPr>
          </a:p>
        </p:txBody>
      </p:sp>
      <p:sp>
        <p:nvSpPr>
          <p:cNvPr id="17" name="TextBox 16"/>
          <p:cNvSpPr txBox="1"/>
          <p:nvPr/>
        </p:nvSpPr>
        <p:spPr>
          <a:xfrm>
            <a:off x="228600" y="6537325"/>
            <a:ext cx="1371600" cy="276225"/>
          </a:xfrm>
          <a:prstGeom prst="rect">
            <a:avLst/>
          </a:prstGeom>
          <a:noFill/>
        </p:spPr>
        <p:txBody>
          <a:bodyPr>
            <a:spAutoFit/>
          </a:bodyPr>
          <a:lstStyle/>
          <a:p>
            <a:pPr>
              <a:defRPr/>
            </a:pPr>
            <a:r>
              <a:rPr lang="en-US" sz="1200" dirty="0" smtClean="0">
                <a:solidFill>
                  <a:schemeClr val="tx1"/>
                </a:solidFill>
                <a:latin typeface="Arial"/>
                <a:cs typeface="Arial"/>
              </a:rPr>
              <a:t>AM-14-26</a:t>
            </a:r>
            <a:endParaRPr lang="en-US" sz="1200" dirty="0">
              <a:solidFill>
                <a:schemeClr val="tx1"/>
              </a:solidFill>
              <a:latin typeface="Arial"/>
              <a:cs typeface="Arial"/>
            </a:endParaRPr>
          </a:p>
        </p:txBody>
      </p:sp>
      <p:sp>
        <p:nvSpPr>
          <p:cNvPr id="19" name="TextBox 18"/>
          <p:cNvSpPr txBox="1"/>
          <p:nvPr/>
        </p:nvSpPr>
        <p:spPr>
          <a:xfrm>
            <a:off x="3886200" y="6537325"/>
            <a:ext cx="1219200" cy="276999"/>
          </a:xfrm>
          <a:prstGeom prst="rect">
            <a:avLst/>
          </a:prstGeom>
          <a:noFill/>
        </p:spPr>
        <p:txBody>
          <a:bodyPr>
            <a:spAutoFit/>
          </a:bodyPr>
          <a:lstStyle/>
          <a:p>
            <a:pPr algn="ctr">
              <a:defRPr/>
            </a:pPr>
            <a:r>
              <a:rPr lang="en-US" sz="1200" dirty="0">
                <a:solidFill>
                  <a:schemeClr val="tx1"/>
                </a:solidFill>
                <a:latin typeface="Arial"/>
                <a:cs typeface="Arial"/>
              </a:rPr>
              <a:t>Page </a:t>
            </a:r>
            <a:fld id="{F5793C46-01C4-4E13-BB71-FE682BA1E6E9}" type="slidenum">
              <a:rPr lang="en-US" sz="1200">
                <a:solidFill>
                  <a:schemeClr val="tx1"/>
                </a:solidFill>
                <a:latin typeface="Arial"/>
                <a:cs typeface="Arial"/>
              </a:rPr>
              <a:pPr algn="ctr">
                <a:defRPr/>
              </a:pPr>
              <a:t>‹#›</a:t>
            </a:fld>
            <a:endParaRPr lang="en-US" sz="1200" dirty="0">
              <a:solidFill>
                <a:schemeClr val="tx1"/>
              </a:solidFill>
              <a:latin typeface="Arial"/>
              <a:cs typeface="Arial"/>
            </a:endParaRPr>
          </a:p>
        </p:txBody>
      </p:sp>
      <p:pic>
        <p:nvPicPr>
          <p:cNvPr id="10" name="Picture 9"/>
          <p:cNvPicPr>
            <a:picLocks noChangeAspect="1" noChangeArrowheads="1"/>
          </p:cNvPicPr>
          <p:nvPr userDrawn="1"/>
        </p:nvPicPr>
        <p:blipFill>
          <a:blip r:embed="rId6" cstate="print"/>
          <a:srcRect b="15384"/>
          <a:stretch>
            <a:fillRect/>
          </a:stretch>
        </p:blipFill>
        <p:spPr bwMode="auto">
          <a:xfrm>
            <a:off x="6477000" y="304800"/>
            <a:ext cx="2276475" cy="100611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Lst>
  <p:hf sldNum="0" hdr="0" dt="0"/>
  <p:txStyles>
    <p:titleStyle>
      <a:lvl1pPr algn="l" rtl="0" eaLnBrk="0" fontAlgn="base" hangingPunct="0">
        <a:spcBef>
          <a:spcPct val="0"/>
        </a:spcBef>
        <a:spcAft>
          <a:spcPct val="0"/>
        </a:spcAft>
        <a:defRPr sz="4000" b="1" kern="1200">
          <a:solidFill>
            <a:schemeClr val="tx1"/>
          </a:solidFill>
          <a:latin typeface="Arial"/>
          <a:ea typeface="+mj-ea"/>
          <a:cs typeface="Arial"/>
        </a:defRPr>
      </a:lvl1pPr>
      <a:lvl2pPr algn="l" rtl="0" eaLnBrk="0" fontAlgn="base" hangingPunct="0">
        <a:spcBef>
          <a:spcPct val="0"/>
        </a:spcBef>
        <a:spcAft>
          <a:spcPct val="0"/>
        </a:spcAft>
        <a:defRPr sz="4100" b="1">
          <a:solidFill>
            <a:schemeClr val="tx1"/>
          </a:solidFill>
          <a:latin typeface="Arial" charset="0"/>
          <a:cs typeface="Arial" charset="0"/>
        </a:defRPr>
      </a:lvl2pPr>
      <a:lvl3pPr algn="l" rtl="0" eaLnBrk="0" fontAlgn="base" hangingPunct="0">
        <a:spcBef>
          <a:spcPct val="0"/>
        </a:spcBef>
        <a:spcAft>
          <a:spcPct val="0"/>
        </a:spcAft>
        <a:defRPr sz="4100" b="1">
          <a:solidFill>
            <a:schemeClr val="tx1"/>
          </a:solidFill>
          <a:latin typeface="Arial" charset="0"/>
          <a:cs typeface="Arial" charset="0"/>
        </a:defRPr>
      </a:lvl3pPr>
      <a:lvl4pPr algn="l" rtl="0" eaLnBrk="0" fontAlgn="base" hangingPunct="0">
        <a:spcBef>
          <a:spcPct val="0"/>
        </a:spcBef>
        <a:spcAft>
          <a:spcPct val="0"/>
        </a:spcAft>
        <a:defRPr sz="4100" b="1">
          <a:solidFill>
            <a:schemeClr val="tx1"/>
          </a:solidFill>
          <a:latin typeface="Arial" charset="0"/>
          <a:cs typeface="Arial" charset="0"/>
        </a:defRPr>
      </a:lvl4pPr>
      <a:lvl5pPr algn="l" rtl="0" eaLnBrk="0" fontAlgn="base" hangingPunct="0">
        <a:spcBef>
          <a:spcPct val="0"/>
        </a:spcBef>
        <a:spcAft>
          <a:spcPct val="0"/>
        </a:spcAft>
        <a:defRPr sz="4100" b="1">
          <a:solidFill>
            <a:schemeClr val="tx1"/>
          </a:solidFill>
          <a:latin typeface="Arial" charset="0"/>
          <a:cs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SzPct val="100000"/>
        <a:buFont typeface="Arial" pitchFamily="34" charset="0"/>
        <a:buChar char="•"/>
        <a:defRPr sz="3200" kern="1200">
          <a:solidFill>
            <a:schemeClr val="tx1"/>
          </a:solidFill>
          <a:latin typeface="Arial"/>
          <a:ea typeface="+mn-ea"/>
          <a:cs typeface="Arial"/>
        </a:defRPr>
      </a:lvl1pPr>
      <a:lvl2pPr marL="620713" indent="-228600" algn="l" rtl="0" eaLnBrk="0" fontAlgn="base" hangingPunct="0">
        <a:spcBef>
          <a:spcPts val="325"/>
        </a:spcBef>
        <a:spcAft>
          <a:spcPct val="0"/>
        </a:spcAft>
        <a:buFont typeface="Courier New" pitchFamily="49" charset="0"/>
        <a:buChar char="­"/>
        <a:defRPr sz="2800" kern="1200">
          <a:solidFill>
            <a:schemeClr val="tx1"/>
          </a:solidFill>
          <a:latin typeface="Arial"/>
          <a:ea typeface="+mn-ea"/>
          <a:cs typeface="Arial"/>
        </a:defRPr>
      </a:lvl2pPr>
      <a:lvl3pPr marL="858838" indent="-228600" algn="l" rtl="0" eaLnBrk="0" fontAlgn="base" hangingPunct="0">
        <a:spcBef>
          <a:spcPts val="350"/>
        </a:spcBef>
        <a:spcAft>
          <a:spcPct val="0"/>
        </a:spcAft>
        <a:buSzPct val="100000"/>
        <a:buFont typeface="Wingdings" pitchFamily="2" charset="2"/>
        <a:buChar char="§"/>
        <a:defRPr sz="2400" kern="1200">
          <a:solidFill>
            <a:schemeClr val="tx1"/>
          </a:solidFill>
          <a:latin typeface="Arial"/>
          <a:ea typeface="+mn-ea"/>
          <a:cs typeface="Arial"/>
        </a:defRPr>
      </a:lvl3pPr>
      <a:lvl4pPr marL="1143000" indent="-228600" algn="l" rtl="0" eaLnBrk="0" fontAlgn="base" hangingPunct="0">
        <a:spcBef>
          <a:spcPts val="350"/>
        </a:spcBef>
        <a:spcAft>
          <a:spcPct val="0"/>
        </a:spcAft>
        <a:buFont typeface="Courier New" pitchFamily="49" charset="0"/>
        <a:buChar char="o"/>
        <a:defRPr sz="2000" kern="1200">
          <a:solidFill>
            <a:schemeClr val="tx1"/>
          </a:solidFill>
          <a:latin typeface="Arial"/>
          <a:ea typeface="+mn-ea"/>
          <a:cs typeface="Arial"/>
        </a:defRPr>
      </a:lvl4pPr>
      <a:lvl5pPr marL="1371600" indent="-228600" algn="l" rtl="0" eaLnBrk="0" fontAlgn="base" hangingPunct="0">
        <a:spcBef>
          <a:spcPts val="350"/>
        </a:spcBef>
        <a:spcAft>
          <a:spcPct val="0"/>
        </a:spcAft>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gif"/><Relationship Id="rId13"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gif"/><Relationship Id="rId13"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57200" y="4800600"/>
            <a:ext cx="5029200" cy="970779"/>
          </a:xfrm>
          <a:prstGeom prst="rect">
            <a:avLst/>
          </a:prstGeom>
          <a:noFill/>
          <a:ln w="9525">
            <a:noFill/>
            <a:miter lim="800000"/>
            <a:headEnd/>
            <a:tailEnd/>
          </a:ln>
        </p:spPr>
        <p:txBody>
          <a:bodyPr wrap="square" lIns="0" tIns="0" rIns="0" bIns="0">
            <a:spAutoFit/>
          </a:bodyPr>
          <a:lstStyle/>
          <a:p>
            <a:pPr>
              <a:lnSpc>
                <a:spcPts val="1500"/>
              </a:lnSpc>
            </a:pPr>
            <a:r>
              <a:rPr lang="en-US" altLang="en-US" sz="1600" dirty="0" smtClean="0">
                <a:solidFill>
                  <a:schemeClr val="tx1"/>
                </a:solidFill>
                <a:latin typeface="Arial"/>
                <a:cs typeface="Arial"/>
              </a:rPr>
              <a:t>Thomas R. Kindervater, PE</a:t>
            </a:r>
          </a:p>
          <a:p>
            <a:pPr>
              <a:lnSpc>
                <a:spcPts val="1500"/>
              </a:lnSpc>
            </a:pPr>
            <a:r>
              <a:rPr lang="en-US" altLang="en-US" sz="1600" dirty="0" smtClean="0">
                <a:solidFill>
                  <a:schemeClr val="tx1"/>
                </a:solidFill>
                <a:latin typeface="Arial"/>
                <a:cs typeface="Arial"/>
              </a:rPr>
              <a:t>Center for Operator Performance</a:t>
            </a:r>
          </a:p>
          <a:p>
            <a:pPr>
              <a:lnSpc>
                <a:spcPts val="1500"/>
              </a:lnSpc>
            </a:pPr>
            <a:endParaRPr lang="en-US" altLang="en-US" sz="1600" dirty="0">
              <a:solidFill>
                <a:schemeClr val="tx1"/>
              </a:solidFill>
              <a:latin typeface="Arial"/>
              <a:cs typeface="Arial"/>
            </a:endParaRPr>
          </a:p>
          <a:p>
            <a:pPr>
              <a:lnSpc>
                <a:spcPts val="1500"/>
              </a:lnSpc>
            </a:pPr>
            <a:r>
              <a:rPr lang="en-US" altLang="en-US" sz="1600" dirty="0" smtClean="0">
                <a:solidFill>
                  <a:schemeClr val="tx1"/>
                </a:solidFill>
                <a:latin typeface="Arial"/>
                <a:cs typeface="Arial"/>
              </a:rPr>
              <a:t>David </a:t>
            </a:r>
            <a:r>
              <a:rPr lang="en-US" altLang="en-US" sz="1600" dirty="0">
                <a:solidFill>
                  <a:schemeClr val="tx1"/>
                </a:solidFill>
                <a:latin typeface="Arial"/>
                <a:cs typeface="Arial"/>
              </a:rPr>
              <a:t>A. Strobhar, PE</a:t>
            </a:r>
          </a:p>
          <a:p>
            <a:pPr>
              <a:lnSpc>
                <a:spcPts val="1500"/>
              </a:lnSpc>
            </a:pPr>
            <a:r>
              <a:rPr lang="en-US" altLang="en-US" sz="1600" dirty="0">
                <a:solidFill>
                  <a:schemeClr val="tx1"/>
                </a:solidFill>
                <a:latin typeface="Arial"/>
                <a:cs typeface="Arial"/>
              </a:rPr>
              <a:t>Beville </a:t>
            </a:r>
            <a:r>
              <a:rPr lang="en-US" altLang="en-US" sz="1600" dirty="0" smtClean="0">
                <a:solidFill>
                  <a:schemeClr val="tx1"/>
                </a:solidFill>
                <a:latin typeface="Arial"/>
                <a:cs typeface="Arial"/>
              </a:rPr>
              <a:t>Engineering / Center </a:t>
            </a:r>
            <a:r>
              <a:rPr lang="en-US" altLang="en-US" sz="1600" dirty="0">
                <a:solidFill>
                  <a:schemeClr val="tx1"/>
                </a:solidFill>
                <a:latin typeface="Arial"/>
                <a:cs typeface="Arial"/>
              </a:rPr>
              <a:t>for Operator </a:t>
            </a:r>
            <a:r>
              <a:rPr lang="en-US" altLang="en-US" sz="1600" dirty="0" smtClean="0">
                <a:solidFill>
                  <a:schemeClr val="tx1"/>
                </a:solidFill>
                <a:latin typeface="Arial"/>
                <a:cs typeface="Arial"/>
              </a:rPr>
              <a:t>Performance</a:t>
            </a:r>
            <a:endParaRPr lang="en-US" altLang="en-US" sz="1600" dirty="0">
              <a:solidFill>
                <a:schemeClr val="tx1"/>
              </a:solidFill>
              <a:latin typeface="Arial"/>
              <a:cs typeface="Arial"/>
            </a:endParaRPr>
          </a:p>
        </p:txBody>
      </p:sp>
      <p:sp>
        <p:nvSpPr>
          <p:cNvPr id="3075" name="Title 3"/>
          <p:cNvSpPr>
            <a:spLocks noGrp="1"/>
          </p:cNvSpPr>
          <p:nvPr>
            <p:ph type="ctrTitle" idx="4294967295"/>
          </p:nvPr>
        </p:nvSpPr>
        <p:spPr>
          <a:xfrm>
            <a:off x="457200" y="1447800"/>
            <a:ext cx="8229600" cy="2362200"/>
          </a:xfrm>
        </p:spPr>
        <p:txBody>
          <a:bodyPr>
            <a:noAutofit/>
          </a:bodyPr>
          <a:lstStyle/>
          <a:p>
            <a:pPr eaLnBrk="1" fontAlgn="auto" hangingPunct="1">
              <a:spcAft>
                <a:spcPts val="0"/>
              </a:spcAft>
              <a:defRPr/>
            </a:pPr>
            <a:r>
              <a:rPr lang="en-US" sz="4000" dirty="0" smtClean="0">
                <a:latin typeface="Arial"/>
                <a:cs typeface="Arial"/>
              </a:rPr>
              <a:t>Semantic Procedure Analysis:</a:t>
            </a:r>
            <a:br>
              <a:rPr lang="en-US" sz="4000" dirty="0" smtClean="0">
                <a:latin typeface="Arial"/>
                <a:cs typeface="Arial"/>
              </a:rPr>
            </a:br>
            <a:r>
              <a:rPr lang="en-US" sz="2800" dirty="0" smtClean="0">
                <a:latin typeface="Arial"/>
                <a:cs typeface="Arial"/>
              </a:rPr>
              <a:t>Modularizing Operating Procedures for More Efficient Use and Comprehensive Updating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905000"/>
            <a:ext cx="8229600" cy="4495800"/>
          </a:xfrm>
        </p:spPr>
        <p:txBody>
          <a:bodyPr/>
          <a:lstStyle/>
          <a:p>
            <a:r>
              <a:rPr lang="en-US" dirty="0" smtClean="0"/>
              <a:t>Establish common terminology</a:t>
            </a:r>
          </a:p>
          <a:p>
            <a:pPr lvl="1"/>
            <a:r>
              <a:rPr lang="en-US" dirty="0" smtClean="0"/>
              <a:t>Replace variations with preferred naming for:</a:t>
            </a:r>
          </a:p>
          <a:p>
            <a:pPr lvl="2"/>
            <a:r>
              <a:rPr lang="en-US" dirty="0" smtClean="0"/>
              <a:t>Equipment names</a:t>
            </a:r>
          </a:p>
          <a:p>
            <a:pPr lvl="2"/>
            <a:r>
              <a:rPr lang="en-US" dirty="0" smtClean="0"/>
              <a:t>Equipment ID</a:t>
            </a:r>
          </a:p>
          <a:p>
            <a:pPr lvl="2"/>
            <a:r>
              <a:rPr lang="en-US" dirty="0" smtClean="0"/>
              <a:t>Operator designations</a:t>
            </a:r>
          </a:p>
          <a:p>
            <a:pPr lvl="2"/>
            <a:r>
              <a:rPr lang="en-US" dirty="0" smtClean="0"/>
              <a:t>Actions</a:t>
            </a:r>
          </a:p>
          <a:p>
            <a:pPr lvl="2"/>
            <a:r>
              <a:rPr lang="en-US" dirty="0" smtClean="0"/>
              <a:t>States</a:t>
            </a:r>
          </a:p>
          <a:p>
            <a:r>
              <a:rPr lang="en-US" dirty="0" smtClean="0"/>
              <a:t>Add operator experience (tacit knowledge)</a:t>
            </a:r>
          </a:p>
          <a:p>
            <a:pPr lvl="1"/>
            <a:r>
              <a:rPr lang="en-US" dirty="0" smtClean="0"/>
              <a:t>Insert information associated with a task / step</a:t>
            </a:r>
          </a:p>
          <a:p>
            <a:pPr lvl="1"/>
            <a:r>
              <a:rPr lang="en-US" dirty="0" smtClean="0"/>
              <a:t>Augment conditional statements</a:t>
            </a:r>
            <a:endParaRPr lang="en-US" dirty="0"/>
          </a:p>
        </p:txBody>
      </p:sp>
      <p:sp>
        <p:nvSpPr>
          <p:cNvPr id="3" name="Title 2"/>
          <p:cNvSpPr>
            <a:spLocks noGrp="1"/>
          </p:cNvSpPr>
          <p:nvPr>
            <p:ph type="title"/>
          </p:nvPr>
        </p:nvSpPr>
        <p:spPr/>
        <p:txBody>
          <a:bodyPr/>
          <a:lstStyle/>
          <a:p>
            <a:r>
              <a:rPr lang="en-US" dirty="0" smtClean="0"/>
              <a:t>Expert Operator Review</a:t>
            </a:r>
            <a:endParaRPr lang="en-US" dirty="0"/>
          </a:p>
        </p:txBody>
      </p:sp>
    </p:spTree>
    <p:extLst>
      <p:ext uri="{BB962C8B-B14F-4D97-AF65-F5344CB8AC3E}">
        <p14:creationId xmlns:p14="http://schemas.microsoft.com/office/powerpoint/2010/main" val="27158687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“Chunking” Output</a:t>
            </a:r>
            <a:endParaRPr lang="en-US" dirty="0"/>
          </a:p>
        </p:txBody>
      </p:sp>
      <p:pic>
        <p:nvPicPr>
          <p:cNvPr id="4" name="Picture 3"/>
          <p:cNvPicPr>
            <a:picLocks noChangeAspect="1"/>
          </p:cNvPicPr>
          <p:nvPr/>
        </p:nvPicPr>
        <p:blipFill>
          <a:blip r:embed="rId3"/>
          <a:stretch>
            <a:fillRect/>
          </a:stretch>
        </p:blipFill>
        <p:spPr>
          <a:xfrm>
            <a:off x="0" y="1600200"/>
            <a:ext cx="9144000" cy="4865077"/>
          </a:xfrm>
          <a:prstGeom prst="rect">
            <a:avLst/>
          </a:prstGeom>
        </p:spPr>
      </p:pic>
    </p:spTree>
    <p:extLst>
      <p:ext uri="{BB962C8B-B14F-4D97-AF65-F5344CB8AC3E}">
        <p14:creationId xmlns:p14="http://schemas.microsoft.com/office/powerpoint/2010/main" val="3031991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SPA Output</a:t>
            </a:r>
            <a:endParaRPr lang="en-US" dirty="0"/>
          </a:p>
        </p:txBody>
      </p:sp>
      <p:pic>
        <p:nvPicPr>
          <p:cNvPr id="5" name="Picture 4"/>
          <p:cNvPicPr>
            <a:picLocks noChangeAspect="1"/>
          </p:cNvPicPr>
          <p:nvPr/>
        </p:nvPicPr>
        <p:blipFill>
          <a:blip r:embed="rId3"/>
          <a:stretch>
            <a:fillRect/>
          </a:stretch>
        </p:blipFill>
        <p:spPr>
          <a:xfrm>
            <a:off x="0" y="2072679"/>
            <a:ext cx="9144000" cy="4175721"/>
          </a:xfrm>
          <a:prstGeom prst="rect">
            <a:avLst/>
          </a:prstGeom>
        </p:spPr>
      </p:pic>
    </p:spTree>
    <p:extLst>
      <p:ext uri="{BB962C8B-B14F-4D97-AF65-F5344CB8AC3E}">
        <p14:creationId xmlns:p14="http://schemas.microsoft.com/office/powerpoint/2010/main" val="28907849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57400"/>
            <a:ext cx="8229600" cy="4267200"/>
          </a:xfrm>
        </p:spPr>
        <p:txBody>
          <a:bodyPr/>
          <a:lstStyle/>
          <a:p>
            <a:r>
              <a:rPr lang="en-US" dirty="0" smtClean="0"/>
              <a:t>One plant </a:t>
            </a:r>
          </a:p>
          <a:p>
            <a:pPr lvl="1"/>
            <a:r>
              <a:rPr lang="en-US" dirty="0" smtClean="0"/>
              <a:t>15 Emergency procedures</a:t>
            </a:r>
          </a:p>
          <a:p>
            <a:pPr lvl="1"/>
            <a:r>
              <a:rPr lang="en-US" dirty="0" smtClean="0"/>
              <a:t>40 pages of text</a:t>
            </a:r>
          </a:p>
          <a:p>
            <a:pPr lvl="1"/>
            <a:endParaRPr lang="en-US" dirty="0" smtClean="0"/>
          </a:p>
          <a:p>
            <a:r>
              <a:rPr lang="en-US" dirty="0" smtClean="0"/>
              <a:t>Initial Module chunking, minimal review</a:t>
            </a:r>
          </a:p>
          <a:p>
            <a:pPr lvl="1"/>
            <a:r>
              <a:rPr lang="en-US" dirty="0" smtClean="0"/>
              <a:t>62 modules</a:t>
            </a:r>
          </a:p>
          <a:p>
            <a:pPr lvl="1"/>
            <a:r>
              <a:rPr lang="en-US" dirty="0" smtClean="0"/>
              <a:t>291 instructions</a:t>
            </a:r>
          </a:p>
        </p:txBody>
      </p:sp>
      <p:sp>
        <p:nvSpPr>
          <p:cNvPr id="3" name="Title 2"/>
          <p:cNvSpPr>
            <a:spLocks noGrp="1"/>
          </p:cNvSpPr>
          <p:nvPr>
            <p:ph type="title"/>
          </p:nvPr>
        </p:nvSpPr>
        <p:spPr>
          <a:xfrm>
            <a:off x="457200" y="457200"/>
            <a:ext cx="7162800" cy="1143000"/>
          </a:xfrm>
        </p:spPr>
        <p:txBody>
          <a:bodyPr>
            <a:noAutofit/>
          </a:bodyPr>
          <a:lstStyle/>
          <a:p>
            <a:r>
              <a:rPr lang="en-US" sz="3800" dirty="0" smtClean="0"/>
              <a:t>Results – Application of Semantic Procedure Analysis</a:t>
            </a:r>
            <a:endParaRPr lang="en-US" sz="3800" dirty="0"/>
          </a:p>
        </p:txBody>
      </p:sp>
    </p:spTree>
    <p:extLst>
      <p:ext uri="{BB962C8B-B14F-4D97-AF65-F5344CB8AC3E}">
        <p14:creationId xmlns:p14="http://schemas.microsoft.com/office/powerpoint/2010/main" val="2236572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48200"/>
          </a:xfrm>
        </p:spPr>
        <p:txBody>
          <a:bodyPr/>
          <a:lstStyle/>
          <a:p>
            <a:r>
              <a:rPr lang="en-US" dirty="0" smtClean="0"/>
              <a:t>Module chunking with experienced operator review of chunks and terminology</a:t>
            </a:r>
          </a:p>
          <a:p>
            <a:pPr lvl="1"/>
            <a:r>
              <a:rPr lang="en-US" dirty="0" smtClean="0"/>
              <a:t>22 modules</a:t>
            </a:r>
          </a:p>
          <a:p>
            <a:pPr lvl="1"/>
            <a:r>
              <a:rPr lang="en-US" dirty="0" smtClean="0"/>
              <a:t>179 instructions</a:t>
            </a:r>
          </a:p>
          <a:p>
            <a:r>
              <a:rPr lang="en-US" dirty="0" smtClean="0"/>
              <a:t>Only 10% of content was unique</a:t>
            </a:r>
          </a:p>
          <a:p>
            <a:r>
              <a:rPr lang="en-US" dirty="0" smtClean="0"/>
              <a:t>Unique content fits on 4 pages</a:t>
            </a:r>
          </a:p>
          <a:p>
            <a:r>
              <a:rPr lang="en-US" dirty="0" smtClean="0"/>
              <a:t>Material needing review to update all 15 procedures was reduced by 90%</a:t>
            </a:r>
          </a:p>
        </p:txBody>
      </p:sp>
      <p:sp>
        <p:nvSpPr>
          <p:cNvPr id="3" name="Title 2"/>
          <p:cNvSpPr>
            <a:spLocks noGrp="1"/>
          </p:cNvSpPr>
          <p:nvPr>
            <p:ph type="title"/>
          </p:nvPr>
        </p:nvSpPr>
        <p:spPr>
          <a:xfrm>
            <a:off x="457200" y="457200"/>
            <a:ext cx="7162800" cy="1143000"/>
          </a:xfrm>
        </p:spPr>
        <p:txBody>
          <a:bodyPr>
            <a:noAutofit/>
          </a:bodyPr>
          <a:lstStyle/>
          <a:p>
            <a:r>
              <a:rPr lang="en-US" sz="3800" dirty="0" smtClean="0"/>
              <a:t>Results – Application of Semantic Procedure Analysis</a:t>
            </a:r>
            <a:endParaRPr lang="en-US" sz="3800" dirty="0"/>
          </a:p>
        </p:txBody>
      </p:sp>
    </p:spTree>
    <p:extLst>
      <p:ext uri="{BB962C8B-B14F-4D97-AF65-F5344CB8AC3E}">
        <p14:creationId xmlns:p14="http://schemas.microsoft.com/office/powerpoint/2010/main" val="15032796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lstStyle/>
          <a:p>
            <a:r>
              <a:rPr lang="en-US" dirty="0" smtClean="0"/>
              <a:t>Substantial reduction in content to review</a:t>
            </a:r>
          </a:p>
          <a:p>
            <a:r>
              <a:rPr lang="en-US" dirty="0" smtClean="0"/>
              <a:t>Consistent terminology among procedures</a:t>
            </a:r>
          </a:p>
          <a:p>
            <a:pPr lvl="1"/>
            <a:r>
              <a:rPr lang="en-US" dirty="0" smtClean="0"/>
              <a:t>Reduces potential confusion</a:t>
            </a:r>
          </a:p>
          <a:p>
            <a:pPr lvl="1"/>
            <a:r>
              <a:rPr lang="en-US" dirty="0" smtClean="0"/>
              <a:t>Reinforces common tasks</a:t>
            </a:r>
          </a:p>
          <a:p>
            <a:pPr lvl="1"/>
            <a:r>
              <a:rPr lang="en-US" dirty="0" smtClean="0"/>
              <a:t>Improves knowledge transfer to less experienced operators</a:t>
            </a:r>
          </a:p>
          <a:p>
            <a:r>
              <a:rPr lang="en-US" dirty="0" smtClean="0"/>
              <a:t>Database storage</a:t>
            </a:r>
          </a:p>
          <a:p>
            <a:pPr lvl="1"/>
            <a:r>
              <a:rPr lang="en-US" dirty="0" smtClean="0"/>
              <a:t>Efficient environment for updating modules</a:t>
            </a:r>
          </a:p>
          <a:p>
            <a:pPr lvl="1"/>
            <a:r>
              <a:rPr lang="en-US" dirty="0" smtClean="0"/>
              <a:t>Can customize procedures for training versus operations or by specific position</a:t>
            </a:r>
          </a:p>
          <a:p>
            <a:pPr lvl="1"/>
            <a:r>
              <a:rPr lang="en-US" dirty="0" smtClean="0"/>
              <a:t>Supports electronic transfer to point of use</a:t>
            </a:r>
            <a:endParaRPr lang="en-US" dirty="0"/>
          </a:p>
        </p:txBody>
      </p:sp>
      <p:sp>
        <p:nvSpPr>
          <p:cNvPr id="3" name="Title 2"/>
          <p:cNvSpPr>
            <a:spLocks noGrp="1"/>
          </p:cNvSpPr>
          <p:nvPr>
            <p:ph type="title"/>
          </p:nvPr>
        </p:nvSpPr>
        <p:spPr>
          <a:xfrm>
            <a:off x="457200" y="228600"/>
            <a:ext cx="7010400" cy="1143000"/>
          </a:xfrm>
        </p:spPr>
        <p:txBody>
          <a:bodyPr/>
          <a:lstStyle/>
          <a:p>
            <a:r>
              <a:rPr lang="en-US" dirty="0" smtClean="0"/>
              <a:t>Benefits</a:t>
            </a:r>
            <a:endParaRPr lang="en-US" dirty="0"/>
          </a:p>
        </p:txBody>
      </p:sp>
    </p:spTree>
    <p:extLst>
      <p:ext uri="{BB962C8B-B14F-4D97-AF65-F5344CB8AC3E}">
        <p14:creationId xmlns:p14="http://schemas.microsoft.com/office/powerpoint/2010/main" val="36427515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5" descr="chevron_ppt_logo"/>
          <p:cNvPicPr>
            <a:picLocks noChangeAspect="1" noChangeArrowheads="1"/>
          </p:cNvPicPr>
          <p:nvPr/>
        </p:nvPicPr>
        <p:blipFill>
          <a:blip r:embed="rId3"/>
          <a:srcRect/>
          <a:stretch>
            <a:fillRect/>
          </a:stretch>
        </p:blipFill>
        <p:spPr bwMode="auto">
          <a:xfrm>
            <a:off x="257175" y="1752600"/>
            <a:ext cx="685800" cy="718457"/>
          </a:xfrm>
          <a:prstGeom prst="rect">
            <a:avLst/>
          </a:prstGeom>
          <a:noFill/>
          <a:ln w="9525">
            <a:noFill/>
            <a:miter lim="800000"/>
            <a:headEnd/>
            <a:tailEnd/>
          </a:ln>
        </p:spPr>
      </p:pic>
      <p:pic>
        <p:nvPicPr>
          <p:cNvPr id="21" name="Picture 26" descr="nova_ppt_logo"/>
          <p:cNvPicPr>
            <a:picLocks noChangeAspect="1" noChangeArrowheads="1"/>
          </p:cNvPicPr>
          <p:nvPr/>
        </p:nvPicPr>
        <p:blipFill>
          <a:blip r:embed="rId4"/>
          <a:srcRect/>
          <a:stretch>
            <a:fillRect/>
          </a:stretch>
        </p:blipFill>
        <p:spPr bwMode="auto">
          <a:xfrm>
            <a:off x="5800725" y="1807028"/>
            <a:ext cx="1847850" cy="609600"/>
          </a:xfrm>
          <a:prstGeom prst="rect">
            <a:avLst/>
          </a:prstGeom>
          <a:noFill/>
          <a:ln w="9525">
            <a:noFill/>
            <a:miter lim="800000"/>
            <a:headEnd/>
            <a:tailEnd/>
          </a:ln>
        </p:spPr>
      </p:pic>
      <p:pic>
        <p:nvPicPr>
          <p:cNvPr id="22" name="Picture 27" descr="abb_ppt_logo"/>
          <p:cNvPicPr>
            <a:picLocks noChangeAspect="1" noChangeArrowheads="1"/>
          </p:cNvPicPr>
          <p:nvPr/>
        </p:nvPicPr>
        <p:blipFill>
          <a:blip r:embed="rId5"/>
          <a:srcRect/>
          <a:stretch>
            <a:fillRect/>
          </a:stretch>
        </p:blipFill>
        <p:spPr bwMode="auto">
          <a:xfrm>
            <a:off x="257175" y="4569732"/>
            <a:ext cx="2209800" cy="609600"/>
          </a:xfrm>
          <a:prstGeom prst="rect">
            <a:avLst/>
          </a:prstGeom>
          <a:noFill/>
          <a:ln w="9525">
            <a:noFill/>
            <a:miter lim="800000"/>
            <a:headEnd/>
            <a:tailEnd/>
          </a:ln>
        </p:spPr>
      </p:pic>
      <p:pic>
        <p:nvPicPr>
          <p:cNvPr id="23" name="Picture 29" descr="fhr_ppt_logo"/>
          <p:cNvPicPr>
            <a:picLocks noChangeAspect="1" noChangeArrowheads="1"/>
          </p:cNvPicPr>
          <p:nvPr/>
        </p:nvPicPr>
        <p:blipFill>
          <a:blip r:embed="rId6"/>
          <a:srcRect/>
          <a:stretch>
            <a:fillRect/>
          </a:stretch>
        </p:blipFill>
        <p:spPr bwMode="auto">
          <a:xfrm>
            <a:off x="1238250" y="1807028"/>
            <a:ext cx="1685925" cy="609600"/>
          </a:xfrm>
          <a:prstGeom prst="rect">
            <a:avLst/>
          </a:prstGeom>
          <a:noFill/>
          <a:ln w="9525">
            <a:noFill/>
            <a:miter lim="800000"/>
            <a:headEnd/>
            <a:tailEnd/>
          </a:ln>
        </p:spPr>
      </p:pic>
      <p:pic>
        <p:nvPicPr>
          <p:cNvPr id="24" name="Picture 30" descr="suncor_ppt_logo"/>
          <p:cNvPicPr>
            <a:picLocks noChangeAspect="1" noChangeArrowheads="1"/>
          </p:cNvPicPr>
          <p:nvPr/>
        </p:nvPicPr>
        <p:blipFill>
          <a:blip r:embed="rId7"/>
          <a:srcRect/>
          <a:stretch>
            <a:fillRect/>
          </a:stretch>
        </p:blipFill>
        <p:spPr bwMode="auto">
          <a:xfrm>
            <a:off x="7648575" y="1816553"/>
            <a:ext cx="1266825" cy="590550"/>
          </a:xfrm>
          <a:prstGeom prst="rect">
            <a:avLst/>
          </a:prstGeom>
          <a:noFill/>
          <a:ln w="9525">
            <a:noFill/>
            <a:miter lim="800000"/>
            <a:headEnd/>
            <a:tailEnd/>
          </a:ln>
        </p:spPr>
      </p:pic>
      <p:pic>
        <p:nvPicPr>
          <p:cNvPr id="25" name="Picture 12" descr="beville_logo_NEWSLETTER.jpg"/>
          <p:cNvPicPr>
            <a:picLocks noChangeAspect="1"/>
          </p:cNvPicPr>
          <p:nvPr/>
        </p:nvPicPr>
        <p:blipFill>
          <a:blip r:embed="rId8"/>
          <a:srcRect/>
          <a:stretch>
            <a:fillRect/>
          </a:stretch>
        </p:blipFill>
        <p:spPr bwMode="auto">
          <a:xfrm>
            <a:off x="7019925" y="3056845"/>
            <a:ext cx="1895475" cy="657225"/>
          </a:xfrm>
          <a:prstGeom prst="rect">
            <a:avLst/>
          </a:prstGeom>
          <a:noFill/>
          <a:ln w="9525">
            <a:noFill/>
            <a:miter lim="800000"/>
            <a:headEnd/>
            <a:tailEnd/>
          </a:ln>
        </p:spPr>
      </p:pic>
      <p:pic>
        <p:nvPicPr>
          <p:cNvPr id="26" name="Picture 15"/>
          <p:cNvPicPr>
            <a:picLocks noChangeAspect="1" noChangeArrowheads="1"/>
          </p:cNvPicPr>
          <p:nvPr/>
        </p:nvPicPr>
        <p:blipFill>
          <a:blip r:embed="rId9"/>
          <a:srcRect/>
          <a:stretch>
            <a:fillRect/>
          </a:stretch>
        </p:blipFill>
        <p:spPr bwMode="auto">
          <a:xfrm>
            <a:off x="257175" y="2885395"/>
            <a:ext cx="1838325" cy="1000125"/>
          </a:xfrm>
          <a:prstGeom prst="rect">
            <a:avLst/>
          </a:prstGeom>
          <a:noFill/>
          <a:ln w="9525">
            <a:noFill/>
            <a:miter lim="800000"/>
            <a:headEnd/>
            <a:tailEnd/>
          </a:ln>
        </p:spPr>
      </p:pic>
      <p:pic>
        <p:nvPicPr>
          <p:cNvPr id="27" name="Picture 3"/>
          <p:cNvPicPr>
            <a:picLocks noChangeAspect="1" noChangeArrowheads="1"/>
          </p:cNvPicPr>
          <p:nvPr/>
        </p:nvPicPr>
        <p:blipFill>
          <a:blip r:embed="rId10"/>
          <a:srcRect/>
          <a:stretch>
            <a:fillRect/>
          </a:stretch>
        </p:blipFill>
        <p:spPr bwMode="auto">
          <a:xfrm>
            <a:off x="3048000" y="1937657"/>
            <a:ext cx="2635758" cy="457200"/>
          </a:xfrm>
          <a:prstGeom prst="rect">
            <a:avLst/>
          </a:prstGeom>
          <a:noFill/>
          <a:ln w="9525">
            <a:noFill/>
            <a:miter lim="800000"/>
            <a:headEnd/>
            <a:tailEnd/>
          </a:ln>
          <a:effectLst/>
        </p:spPr>
      </p:pic>
      <p:sp>
        <p:nvSpPr>
          <p:cNvPr id="28" name="TextBox 27"/>
          <p:cNvSpPr txBox="1"/>
          <p:nvPr/>
        </p:nvSpPr>
        <p:spPr>
          <a:xfrm>
            <a:off x="2171700" y="5481935"/>
            <a:ext cx="4800600" cy="461665"/>
          </a:xfrm>
          <a:prstGeom prst="rect">
            <a:avLst/>
          </a:prstGeom>
          <a:noFill/>
        </p:spPr>
        <p:txBody>
          <a:bodyPr wrap="square" rtlCol="0">
            <a:spAutoFit/>
          </a:bodyPr>
          <a:lstStyle/>
          <a:p>
            <a:pPr algn="ctr"/>
            <a:r>
              <a:rPr lang="en-US" sz="2400" dirty="0" smtClean="0">
                <a:solidFill>
                  <a:srgbClr val="002060"/>
                </a:solidFill>
                <a:latin typeface="Arial"/>
                <a:cs typeface="Arial"/>
              </a:rPr>
              <a:t>www.operatorperformance.org</a:t>
            </a:r>
            <a:endParaRPr lang="en-US" sz="2400" dirty="0">
              <a:solidFill>
                <a:srgbClr val="002060"/>
              </a:solidFill>
              <a:latin typeface="Arial"/>
              <a:cs typeface="Arial"/>
            </a:endParaRPr>
          </a:p>
        </p:txBody>
      </p:sp>
      <p:pic>
        <p:nvPicPr>
          <p:cNvPr id="29" name="Picture 28" descr="YokogawaLogo-blackYell.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21403" y="4668418"/>
            <a:ext cx="2793997" cy="412229"/>
          </a:xfrm>
          <a:prstGeom prst="rect">
            <a:avLst/>
          </a:prstGeom>
        </p:spPr>
      </p:pic>
      <p:pic>
        <p:nvPicPr>
          <p:cNvPr id="30" name="Picture 29"/>
          <p:cNvPicPr/>
          <p:nvPr/>
        </p:nvPicPr>
        <p:blipFill rotWithShape="1">
          <a:blip r:embed="rId12">
            <a:extLst>
              <a:ext uri="{28A0092B-C50C-407E-A947-70E740481C1C}">
                <a14:useLocalDpi xmlns:a14="http://schemas.microsoft.com/office/drawing/2010/main" val="0"/>
              </a:ext>
            </a:extLst>
          </a:blip>
          <a:srcRect b="18077"/>
          <a:stretch/>
        </p:blipFill>
        <p:spPr bwMode="auto">
          <a:xfrm>
            <a:off x="3460750" y="4513036"/>
            <a:ext cx="1879600" cy="83185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13"/>
          <a:srcRect l="4138" t="4640" r="4038" b="5120"/>
          <a:stretch/>
        </p:blipFill>
        <p:spPr>
          <a:xfrm>
            <a:off x="2500884" y="2653937"/>
            <a:ext cx="4142232" cy="1719072"/>
          </a:xfrm>
          <a:prstGeom prst="rect">
            <a:avLst/>
          </a:prstGeom>
        </p:spPr>
      </p:pic>
    </p:spTree>
    <p:extLst>
      <p:ext uri="{BB962C8B-B14F-4D97-AF65-F5344CB8AC3E}">
        <p14:creationId xmlns:p14="http://schemas.microsoft.com/office/powerpoint/2010/main" val="1486254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5" descr="chevron_ppt_logo"/>
          <p:cNvPicPr>
            <a:picLocks noChangeAspect="1" noChangeArrowheads="1"/>
          </p:cNvPicPr>
          <p:nvPr/>
        </p:nvPicPr>
        <p:blipFill>
          <a:blip r:embed="rId3"/>
          <a:srcRect/>
          <a:stretch>
            <a:fillRect/>
          </a:stretch>
        </p:blipFill>
        <p:spPr bwMode="auto">
          <a:xfrm>
            <a:off x="257175" y="1752600"/>
            <a:ext cx="685800" cy="718457"/>
          </a:xfrm>
          <a:prstGeom prst="rect">
            <a:avLst/>
          </a:prstGeom>
          <a:noFill/>
          <a:ln w="9525">
            <a:noFill/>
            <a:miter lim="800000"/>
            <a:headEnd/>
            <a:tailEnd/>
          </a:ln>
        </p:spPr>
      </p:pic>
      <p:pic>
        <p:nvPicPr>
          <p:cNvPr id="21" name="Picture 26" descr="nova_ppt_logo"/>
          <p:cNvPicPr>
            <a:picLocks noChangeAspect="1" noChangeArrowheads="1"/>
          </p:cNvPicPr>
          <p:nvPr/>
        </p:nvPicPr>
        <p:blipFill>
          <a:blip r:embed="rId4"/>
          <a:srcRect/>
          <a:stretch>
            <a:fillRect/>
          </a:stretch>
        </p:blipFill>
        <p:spPr bwMode="auto">
          <a:xfrm>
            <a:off x="5800725" y="1807028"/>
            <a:ext cx="1847850" cy="609600"/>
          </a:xfrm>
          <a:prstGeom prst="rect">
            <a:avLst/>
          </a:prstGeom>
          <a:noFill/>
          <a:ln w="9525">
            <a:noFill/>
            <a:miter lim="800000"/>
            <a:headEnd/>
            <a:tailEnd/>
          </a:ln>
        </p:spPr>
      </p:pic>
      <p:pic>
        <p:nvPicPr>
          <p:cNvPr id="22" name="Picture 27" descr="abb_ppt_logo"/>
          <p:cNvPicPr>
            <a:picLocks noChangeAspect="1" noChangeArrowheads="1"/>
          </p:cNvPicPr>
          <p:nvPr/>
        </p:nvPicPr>
        <p:blipFill>
          <a:blip r:embed="rId5"/>
          <a:srcRect/>
          <a:stretch>
            <a:fillRect/>
          </a:stretch>
        </p:blipFill>
        <p:spPr bwMode="auto">
          <a:xfrm>
            <a:off x="257175" y="4569732"/>
            <a:ext cx="2209800" cy="609600"/>
          </a:xfrm>
          <a:prstGeom prst="rect">
            <a:avLst/>
          </a:prstGeom>
          <a:noFill/>
          <a:ln w="9525">
            <a:noFill/>
            <a:miter lim="800000"/>
            <a:headEnd/>
            <a:tailEnd/>
          </a:ln>
        </p:spPr>
      </p:pic>
      <p:pic>
        <p:nvPicPr>
          <p:cNvPr id="23" name="Picture 29" descr="fhr_ppt_logo"/>
          <p:cNvPicPr>
            <a:picLocks noChangeAspect="1" noChangeArrowheads="1"/>
          </p:cNvPicPr>
          <p:nvPr/>
        </p:nvPicPr>
        <p:blipFill>
          <a:blip r:embed="rId6"/>
          <a:srcRect/>
          <a:stretch>
            <a:fillRect/>
          </a:stretch>
        </p:blipFill>
        <p:spPr bwMode="auto">
          <a:xfrm>
            <a:off x="1238250" y="1807028"/>
            <a:ext cx="1685925" cy="609600"/>
          </a:xfrm>
          <a:prstGeom prst="rect">
            <a:avLst/>
          </a:prstGeom>
          <a:noFill/>
          <a:ln w="9525">
            <a:noFill/>
            <a:miter lim="800000"/>
            <a:headEnd/>
            <a:tailEnd/>
          </a:ln>
        </p:spPr>
      </p:pic>
      <p:pic>
        <p:nvPicPr>
          <p:cNvPr id="24" name="Picture 30" descr="suncor_ppt_logo"/>
          <p:cNvPicPr>
            <a:picLocks noChangeAspect="1" noChangeArrowheads="1"/>
          </p:cNvPicPr>
          <p:nvPr/>
        </p:nvPicPr>
        <p:blipFill>
          <a:blip r:embed="rId7"/>
          <a:srcRect/>
          <a:stretch>
            <a:fillRect/>
          </a:stretch>
        </p:blipFill>
        <p:spPr bwMode="auto">
          <a:xfrm>
            <a:off x="7648575" y="1816553"/>
            <a:ext cx="1266825" cy="590550"/>
          </a:xfrm>
          <a:prstGeom prst="rect">
            <a:avLst/>
          </a:prstGeom>
          <a:noFill/>
          <a:ln w="9525">
            <a:noFill/>
            <a:miter lim="800000"/>
            <a:headEnd/>
            <a:tailEnd/>
          </a:ln>
        </p:spPr>
      </p:pic>
      <p:pic>
        <p:nvPicPr>
          <p:cNvPr id="25" name="Picture 12" descr="beville_logo_NEWSLETTER.jpg"/>
          <p:cNvPicPr>
            <a:picLocks noChangeAspect="1"/>
          </p:cNvPicPr>
          <p:nvPr/>
        </p:nvPicPr>
        <p:blipFill>
          <a:blip r:embed="rId8"/>
          <a:srcRect/>
          <a:stretch>
            <a:fillRect/>
          </a:stretch>
        </p:blipFill>
        <p:spPr bwMode="auto">
          <a:xfrm>
            <a:off x="7019925" y="3056845"/>
            <a:ext cx="1895475" cy="657225"/>
          </a:xfrm>
          <a:prstGeom prst="rect">
            <a:avLst/>
          </a:prstGeom>
          <a:noFill/>
          <a:ln w="9525">
            <a:noFill/>
            <a:miter lim="800000"/>
            <a:headEnd/>
            <a:tailEnd/>
          </a:ln>
        </p:spPr>
      </p:pic>
      <p:pic>
        <p:nvPicPr>
          <p:cNvPr id="26" name="Picture 15"/>
          <p:cNvPicPr>
            <a:picLocks noChangeAspect="1" noChangeArrowheads="1"/>
          </p:cNvPicPr>
          <p:nvPr/>
        </p:nvPicPr>
        <p:blipFill>
          <a:blip r:embed="rId9"/>
          <a:srcRect/>
          <a:stretch>
            <a:fillRect/>
          </a:stretch>
        </p:blipFill>
        <p:spPr bwMode="auto">
          <a:xfrm>
            <a:off x="257175" y="2885395"/>
            <a:ext cx="1838325" cy="1000125"/>
          </a:xfrm>
          <a:prstGeom prst="rect">
            <a:avLst/>
          </a:prstGeom>
          <a:noFill/>
          <a:ln w="9525">
            <a:noFill/>
            <a:miter lim="800000"/>
            <a:headEnd/>
            <a:tailEnd/>
          </a:ln>
        </p:spPr>
      </p:pic>
      <p:pic>
        <p:nvPicPr>
          <p:cNvPr id="27" name="Picture 3"/>
          <p:cNvPicPr>
            <a:picLocks noChangeAspect="1" noChangeArrowheads="1"/>
          </p:cNvPicPr>
          <p:nvPr/>
        </p:nvPicPr>
        <p:blipFill>
          <a:blip r:embed="rId10"/>
          <a:srcRect/>
          <a:stretch>
            <a:fillRect/>
          </a:stretch>
        </p:blipFill>
        <p:spPr bwMode="auto">
          <a:xfrm>
            <a:off x="3048000" y="1937657"/>
            <a:ext cx="2635758" cy="457200"/>
          </a:xfrm>
          <a:prstGeom prst="rect">
            <a:avLst/>
          </a:prstGeom>
          <a:noFill/>
          <a:ln w="9525">
            <a:noFill/>
            <a:miter lim="800000"/>
            <a:headEnd/>
            <a:tailEnd/>
          </a:ln>
          <a:effectLst/>
        </p:spPr>
      </p:pic>
      <p:sp>
        <p:nvSpPr>
          <p:cNvPr id="28" name="TextBox 27"/>
          <p:cNvSpPr txBox="1"/>
          <p:nvPr/>
        </p:nvSpPr>
        <p:spPr>
          <a:xfrm>
            <a:off x="2171700" y="5481935"/>
            <a:ext cx="4800600" cy="461665"/>
          </a:xfrm>
          <a:prstGeom prst="rect">
            <a:avLst/>
          </a:prstGeom>
          <a:noFill/>
        </p:spPr>
        <p:txBody>
          <a:bodyPr wrap="square" rtlCol="0">
            <a:spAutoFit/>
          </a:bodyPr>
          <a:lstStyle/>
          <a:p>
            <a:pPr algn="ctr"/>
            <a:r>
              <a:rPr lang="en-US" sz="2400" dirty="0" smtClean="0">
                <a:solidFill>
                  <a:srgbClr val="002060"/>
                </a:solidFill>
                <a:latin typeface="Arial"/>
                <a:cs typeface="Arial"/>
              </a:rPr>
              <a:t>www.operatorperformance.org</a:t>
            </a:r>
            <a:endParaRPr lang="en-US" sz="2400" dirty="0">
              <a:solidFill>
                <a:srgbClr val="002060"/>
              </a:solidFill>
              <a:latin typeface="Arial"/>
              <a:cs typeface="Arial"/>
            </a:endParaRPr>
          </a:p>
        </p:txBody>
      </p:sp>
      <p:pic>
        <p:nvPicPr>
          <p:cNvPr id="29" name="Picture 28" descr="YokogawaLogo-blackYell.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21403" y="4668418"/>
            <a:ext cx="2793997" cy="412229"/>
          </a:xfrm>
          <a:prstGeom prst="rect">
            <a:avLst/>
          </a:prstGeom>
        </p:spPr>
      </p:pic>
      <p:pic>
        <p:nvPicPr>
          <p:cNvPr id="30" name="Picture 29"/>
          <p:cNvPicPr/>
          <p:nvPr/>
        </p:nvPicPr>
        <p:blipFill rotWithShape="1">
          <a:blip r:embed="rId12">
            <a:extLst>
              <a:ext uri="{28A0092B-C50C-407E-A947-70E740481C1C}">
                <a14:useLocalDpi xmlns:a14="http://schemas.microsoft.com/office/drawing/2010/main" val="0"/>
              </a:ext>
            </a:extLst>
          </a:blip>
          <a:srcRect b="18077"/>
          <a:stretch/>
        </p:blipFill>
        <p:spPr bwMode="auto">
          <a:xfrm>
            <a:off x="3460750" y="4513036"/>
            <a:ext cx="1879600" cy="83185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13"/>
          <a:srcRect l="4138" t="4640" r="4038" b="5120"/>
          <a:stretch/>
        </p:blipFill>
        <p:spPr>
          <a:xfrm>
            <a:off x="2500884" y="2653937"/>
            <a:ext cx="4142232" cy="1719072"/>
          </a:xfrm>
          <a:prstGeom prst="rect">
            <a:avLst/>
          </a:prstGeom>
        </p:spPr>
      </p:pic>
    </p:spTree>
    <p:extLst>
      <p:ext uri="{BB962C8B-B14F-4D97-AF65-F5344CB8AC3E}">
        <p14:creationId xmlns:p14="http://schemas.microsoft.com/office/powerpoint/2010/main" val="35946947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086600" cy="1066800"/>
          </a:xfrm>
        </p:spPr>
        <p:txBody>
          <a:bodyPr>
            <a:normAutofit/>
          </a:bodyPr>
          <a:lstStyle/>
          <a:p>
            <a:r>
              <a:rPr lang="en-US" sz="3800" dirty="0" smtClean="0"/>
              <a:t>Performance Shaping Factors</a:t>
            </a:r>
            <a:endParaRPr lang="en-US" sz="3800" dirty="0"/>
          </a:p>
        </p:txBody>
      </p:sp>
      <p:pic>
        <p:nvPicPr>
          <p:cNvPr id="4" name="Picture 3"/>
          <p:cNvPicPr>
            <a:picLocks noChangeAspect="1"/>
          </p:cNvPicPr>
          <p:nvPr/>
        </p:nvPicPr>
        <p:blipFill>
          <a:blip r:embed="rId3"/>
          <a:stretch>
            <a:fillRect/>
          </a:stretch>
        </p:blipFill>
        <p:spPr>
          <a:xfrm>
            <a:off x="1524000" y="1282700"/>
            <a:ext cx="5943600" cy="5118100"/>
          </a:xfrm>
          <a:prstGeom prst="rect">
            <a:avLst/>
          </a:prstGeom>
        </p:spPr>
      </p:pic>
    </p:spTree>
    <p:extLst>
      <p:ext uri="{BB962C8B-B14F-4D97-AF65-F5344CB8AC3E}">
        <p14:creationId xmlns:p14="http://schemas.microsoft.com/office/powerpoint/2010/main" val="2222564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276600"/>
            <a:ext cx="3048000" cy="1600200"/>
          </a:xfrm>
        </p:spPr>
        <p:txBody>
          <a:bodyPr/>
          <a:lstStyle/>
          <a:p>
            <a:pPr>
              <a:buFont typeface="Arial"/>
              <a:buChar char="•"/>
            </a:pPr>
            <a:r>
              <a:rPr lang="en-US" sz="2400" dirty="0" smtClean="0"/>
              <a:t>Make knowledge more accessible</a:t>
            </a:r>
          </a:p>
          <a:p>
            <a:pPr>
              <a:buFont typeface="Arial"/>
              <a:buChar char="•"/>
            </a:pPr>
            <a:r>
              <a:rPr lang="en-US" sz="2400" dirty="0" smtClean="0"/>
              <a:t>Improve operator performance</a:t>
            </a:r>
            <a:endParaRPr lang="en-US" sz="2400" dirty="0"/>
          </a:p>
        </p:txBody>
      </p:sp>
      <p:sp>
        <p:nvSpPr>
          <p:cNvPr id="3" name="Title 2"/>
          <p:cNvSpPr>
            <a:spLocks noGrp="1"/>
          </p:cNvSpPr>
          <p:nvPr>
            <p:ph type="title"/>
          </p:nvPr>
        </p:nvSpPr>
        <p:spPr>
          <a:xfrm>
            <a:off x="457200" y="381000"/>
            <a:ext cx="7010400" cy="1371600"/>
          </a:xfrm>
        </p:spPr>
        <p:txBody>
          <a:bodyPr>
            <a:normAutofit/>
          </a:bodyPr>
          <a:lstStyle/>
          <a:p>
            <a:r>
              <a:rPr lang="en-US" dirty="0" smtClean="0"/>
              <a:t>Operational Knowledge </a:t>
            </a:r>
            <a:r>
              <a:rPr lang="en-US" sz="6000" baseline="34000" dirty="0" smtClean="0"/>
              <a:t>_</a:t>
            </a:r>
            <a:r>
              <a:rPr lang="en-US" dirty="0" smtClean="0"/>
              <a:t>&gt; </a:t>
            </a:r>
            <a:br>
              <a:rPr lang="en-US" dirty="0" smtClean="0"/>
            </a:br>
            <a:r>
              <a:rPr lang="en-US" dirty="0" smtClean="0"/>
              <a:t>Procedures</a:t>
            </a:r>
            <a:endParaRPr lang="en-US" dirty="0"/>
          </a:p>
        </p:txBody>
      </p:sp>
      <p:sp>
        <p:nvSpPr>
          <p:cNvPr id="4" name="Content Placeholder 1"/>
          <p:cNvSpPr txBox="1">
            <a:spLocks/>
          </p:cNvSpPr>
          <p:nvPr/>
        </p:nvSpPr>
        <p:spPr bwMode="auto">
          <a:xfrm>
            <a:off x="5943600" y="3295650"/>
            <a:ext cx="3124200"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SzPct val="100000"/>
              <a:buFont typeface="Arial" pitchFamily="34" charset="0"/>
              <a:buChar char="•"/>
              <a:defRPr sz="3200" kern="1200">
                <a:solidFill>
                  <a:schemeClr val="tx1"/>
                </a:solidFill>
                <a:latin typeface="Arial"/>
                <a:ea typeface="+mn-ea"/>
                <a:cs typeface="Arial"/>
              </a:defRPr>
            </a:lvl1pPr>
            <a:lvl2pPr marL="620713" indent="-228600" algn="l" rtl="0" eaLnBrk="0" fontAlgn="base" hangingPunct="0">
              <a:spcBef>
                <a:spcPts val="325"/>
              </a:spcBef>
              <a:spcAft>
                <a:spcPct val="0"/>
              </a:spcAft>
              <a:buFont typeface="Courier New" pitchFamily="49" charset="0"/>
              <a:buChar char="­"/>
              <a:defRPr sz="2800" kern="1200">
                <a:solidFill>
                  <a:schemeClr val="tx1"/>
                </a:solidFill>
                <a:latin typeface="Arial"/>
                <a:ea typeface="+mn-ea"/>
                <a:cs typeface="Arial"/>
              </a:defRPr>
            </a:lvl2pPr>
            <a:lvl3pPr marL="858838" indent="-228600" algn="l" rtl="0" eaLnBrk="0" fontAlgn="base" hangingPunct="0">
              <a:spcBef>
                <a:spcPts val="350"/>
              </a:spcBef>
              <a:spcAft>
                <a:spcPct val="0"/>
              </a:spcAft>
              <a:buSzPct val="100000"/>
              <a:buFont typeface="Wingdings" pitchFamily="2" charset="2"/>
              <a:buChar char="§"/>
              <a:defRPr sz="2400" kern="1200">
                <a:solidFill>
                  <a:schemeClr val="tx1"/>
                </a:solidFill>
                <a:latin typeface="Arial"/>
                <a:ea typeface="+mn-ea"/>
                <a:cs typeface="Arial"/>
              </a:defRPr>
            </a:lvl3pPr>
            <a:lvl4pPr marL="1143000" indent="-228600" algn="l" rtl="0" eaLnBrk="0" fontAlgn="base" hangingPunct="0">
              <a:spcBef>
                <a:spcPts val="350"/>
              </a:spcBef>
              <a:spcAft>
                <a:spcPct val="0"/>
              </a:spcAft>
              <a:buFont typeface="Courier New" pitchFamily="49" charset="0"/>
              <a:buChar char="o"/>
              <a:defRPr sz="2000" kern="1200">
                <a:solidFill>
                  <a:schemeClr val="tx1"/>
                </a:solidFill>
                <a:latin typeface="Arial"/>
                <a:ea typeface="+mn-ea"/>
                <a:cs typeface="Arial"/>
              </a:defRPr>
            </a:lvl4pPr>
            <a:lvl5pPr marL="1371600" indent="-228600" algn="l" rtl="0" eaLnBrk="0" fontAlgn="base" hangingPunct="0">
              <a:spcBef>
                <a:spcPts val="350"/>
              </a:spcBef>
              <a:spcAft>
                <a:spcPct val="0"/>
              </a:spcAft>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Arial"/>
              <a:buChar char="•"/>
            </a:pPr>
            <a:r>
              <a:rPr lang="en-US" sz="2400" dirty="0" smtClean="0"/>
              <a:t>Retain tacit knowledge</a:t>
            </a:r>
          </a:p>
          <a:p>
            <a:pPr>
              <a:buFont typeface="Arial"/>
              <a:buChar char="•"/>
            </a:pPr>
            <a:r>
              <a:rPr lang="en-US" sz="2400" dirty="0" smtClean="0"/>
              <a:t>Combine with explicit knowledge</a:t>
            </a:r>
            <a:endParaRPr lang="en-US" sz="2400" dirty="0"/>
          </a:p>
        </p:txBody>
      </p:sp>
      <p:graphicFrame>
        <p:nvGraphicFramePr>
          <p:cNvPr id="5" name="Content Placeholder 3"/>
          <p:cNvGraphicFramePr>
            <a:graphicFrameLocks/>
          </p:cNvGraphicFramePr>
          <p:nvPr>
            <p:extLst>
              <p:ext uri="{D42A27DB-BD31-4B8C-83A1-F6EECF244321}">
                <p14:modId xmlns:p14="http://schemas.microsoft.com/office/powerpoint/2010/main" val="1076858407"/>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3478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Normal Procedures</a:t>
            </a:r>
          </a:p>
          <a:p>
            <a:r>
              <a:rPr lang="en-US" dirty="0" smtClean="0"/>
              <a:t>Emergency Procedures</a:t>
            </a:r>
          </a:p>
          <a:p>
            <a:r>
              <a:rPr lang="en-US" dirty="0" smtClean="0"/>
              <a:t>All contain steps and tasks for console and field operators</a:t>
            </a:r>
          </a:p>
          <a:p>
            <a:r>
              <a:rPr lang="en-US" dirty="0" smtClean="0"/>
              <a:t>Collectively, establish unit operator responsibilities for planned operational changes and abnormal situations</a:t>
            </a:r>
            <a:endParaRPr lang="en-US" dirty="0"/>
          </a:p>
        </p:txBody>
      </p:sp>
      <p:sp>
        <p:nvSpPr>
          <p:cNvPr id="3" name="Title 2"/>
          <p:cNvSpPr>
            <a:spLocks noGrp="1"/>
          </p:cNvSpPr>
          <p:nvPr>
            <p:ph type="title"/>
          </p:nvPr>
        </p:nvSpPr>
        <p:spPr/>
        <p:txBody>
          <a:bodyPr/>
          <a:lstStyle/>
          <a:p>
            <a:r>
              <a:rPr lang="en-US" dirty="0" smtClean="0"/>
              <a:t>Operating Procedures</a:t>
            </a:r>
            <a:endParaRPr lang="en-US" dirty="0"/>
          </a:p>
        </p:txBody>
      </p:sp>
    </p:spTree>
    <p:extLst>
      <p:ext uri="{BB962C8B-B14F-4D97-AF65-F5344CB8AC3E}">
        <p14:creationId xmlns:p14="http://schemas.microsoft.com/office/powerpoint/2010/main" val="211086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7800"/>
            <a:ext cx="8229600" cy="5029200"/>
          </a:xfrm>
        </p:spPr>
        <p:txBody>
          <a:bodyPr/>
          <a:lstStyle/>
          <a:p>
            <a:r>
              <a:rPr lang="en-US" dirty="0" smtClean="0"/>
              <a:t>Increasing industry emphasis</a:t>
            </a:r>
          </a:p>
          <a:p>
            <a:pPr lvl="1"/>
            <a:r>
              <a:rPr lang="en-US" dirty="0" smtClean="0"/>
              <a:t>Expanding number</a:t>
            </a:r>
          </a:p>
          <a:p>
            <a:pPr lvl="1"/>
            <a:r>
              <a:rPr lang="en-US" dirty="0" smtClean="0"/>
              <a:t>Growing depth of details</a:t>
            </a:r>
          </a:p>
          <a:p>
            <a:r>
              <a:rPr lang="en-US" dirty="0" smtClean="0"/>
              <a:t>Used for operation and training</a:t>
            </a:r>
          </a:p>
          <a:p>
            <a:r>
              <a:rPr lang="en-US" dirty="0" smtClean="0"/>
              <a:t>Updating is labor intensive</a:t>
            </a:r>
          </a:p>
          <a:p>
            <a:r>
              <a:rPr lang="en-US" dirty="0" smtClean="0"/>
              <a:t>Multiple authors</a:t>
            </a:r>
          </a:p>
          <a:p>
            <a:pPr lvl="1"/>
            <a:r>
              <a:rPr lang="en-US" dirty="0" smtClean="0"/>
              <a:t>Different terminology</a:t>
            </a:r>
          </a:p>
          <a:p>
            <a:pPr lvl="1"/>
            <a:r>
              <a:rPr lang="en-US" dirty="0" smtClean="0"/>
              <a:t>Prone to inconsistencies for tasks common to multiple procedures</a:t>
            </a:r>
          </a:p>
          <a:p>
            <a:r>
              <a:rPr lang="en-US" dirty="0" smtClean="0"/>
              <a:t>Absence of tacit knowledge</a:t>
            </a:r>
            <a:endParaRPr lang="en-US" dirty="0"/>
          </a:p>
        </p:txBody>
      </p:sp>
      <p:sp>
        <p:nvSpPr>
          <p:cNvPr id="3" name="Title 2"/>
          <p:cNvSpPr>
            <a:spLocks noGrp="1"/>
          </p:cNvSpPr>
          <p:nvPr>
            <p:ph type="title"/>
          </p:nvPr>
        </p:nvSpPr>
        <p:spPr/>
        <p:txBody>
          <a:bodyPr/>
          <a:lstStyle/>
          <a:p>
            <a:r>
              <a:rPr lang="en-US" dirty="0" smtClean="0"/>
              <a:t>Current Challenges</a:t>
            </a:r>
            <a:endParaRPr lang="en-US" dirty="0"/>
          </a:p>
        </p:txBody>
      </p:sp>
    </p:spTree>
    <p:extLst>
      <p:ext uri="{BB962C8B-B14F-4D97-AF65-F5344CB8AC3E}">
        <p14:creationId xmlns:p14="http://schemas.microsoft.com/office/powerpoint/2010/main" val="6542968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752600"/>
            <a:ext cx="8382001" cy="4648200"/>
          </a:xfrm>
        </p:spPr>
        <p:txBody>
          <a:bodyPr/>
          <a:lstStyle/>
          <a:p>
            <a:r>
              <a:rPr lang="en-US" dirty="0" smtClean="0"/>
              <a:t>Identify procedural modules (“chunking”)</a:t>
            </a:r>
          </a:p>
          <a:p>
            <a:pPr lvl="1"/>
            <a:r>
              <a:rPr lang="en-US" dirty="0" smtClean="0"/>
              <a:t>Related tasks</a:t>
            </a:r>
          </a:p>
          <a:p>
            <a:pPr lvl="1"/>
            <a:r>
              <a:rPr lang="en-US" dirty="0" smtClean="0"/>
              <a:t>Supporting information</a:t>
            </a:r>
          </a:p>
          <a:p>
            <a:r>
              <a:rPr lang="en-US" dirty="0" smtClean="0"/>
              <a:t>Establish common terminology</a:t>
            </a:r>
          </a:p>
          <a:p>
            <a:r>
              <a:rPr lang="en-US" dirty="0"/>
              <a:t>I</a:t>
            </a:r>
            <a:r>
              <a:rPr lang="en-US" dirty="0" smtClean="0"/>
              <a:t>ndex modules used by procedures</a:t>
            </a:r>
          </a:p>
          <a:p>
            <a:r>
              <a:rPr lang="en-US" dirty="0" smtClean="0"/>
              <a:t>Store modules and indexes in database</a:t>
            </a:r>
          </a:p>
          <a:p>
            <a:r>
              <a:rPr lang="en-US" dirty="0" smtClean="0"/>
              <a:t>Use database to:</a:t>
            </a:r>
          </a:p>
          <a:p>
            <a:pPr lvl="1"/>
            <a:r>
              <a:rPr lang="en-US" dirty="0"/>
              <a:t>M</a:t>
            </a:r>
            <a:r>
              <a:rPr lang="en-US" dirty="0" smtClean="0"/>
              <a:t>aintain and update modules</a:t>
            </a:r>
          </a:p>
          <a:p>
            <a:pPr lvl="1"/>
            <a:r>
              <a:rPr lang="en-US" dirty="0" smtClean="0"/>
              <a:t>Publish updated procedures</a:t>
            </a:r>
          </a:p>
        </p:txBody>
      </p:sp>
      <p:sp>
        <p:nvSpPr>
          <p:cNvPr id="3" name="Title 2"/>
          <p:cNvSpPr>
            <a:spLocks noGrp="1"/>
          </p:cNvSpPr>
          <p:nvPr>
            <p:ph type="title"/>
          </p:nvPr>
        </p:nvSpPr>
        <p:spPr/>
        <p:txBody>
          <a:bodyPr/>
          <a:lstStyle/>
          <a:p>
            <a:r>
              <a:rPr lang="en-US" dirty="0" smtClean="0"/>
              <a:t>Solution</a:t>
            </a:r>
            <a:endParaRPr lang="en-US" dirty="0"/>
          </a:p>
        </p:txBody>
      </p:sp>
    </p:spTree>
    <p:extLst>
      <p:ext uri="{BB962C8B-B14F-4D97-AF65-F5344CB8AC3E}">
        <p14:creationId xmlns:p14="http://schemas.microsoft.com/office/powerpoint/2010/main" val="36357077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800" dirty="0" smtClean="0"/>
              <a:t>Semantic Procedure Analyzer</a:t>
            </a:r>
            <a:endParaRPr lang="en-US" sz="3800" dirty="0"/>
          </a:p>
        </p:txBody>
      </p:sp>
      <p:pic>
        <p:nvPicPr>
          <p:cNvPr id="4" name="Picture 3"/>
          <p:cNvPicPr>
            <a:picLocks noChangeAspect="1"/>
          </p:cNvPicPr>
          <p:nvPr/>
        </p:nvPicPr>
        <p:blipFill rotWithShape="1">
          <a:blip r:embed="rId3"/>
          <a:srcRect t="-1" b="3461"/>
          <a:stretch/>
        </p:blipFill>
        <p:spPr>
          <a:xfrm>
            <a:off x="0" y="1456944"/>
            <a:ext cx="9144000" cy="5020056"/>
          </a:xfrm>
          <a:prstGeom prst="rect">
            <a:avLst/>
          </a:prstGeom>
        </p:spPr>
      </p:pic>
    </p:spTree>
    <p:extLst>
      <p:ext uri="{BB962C8B-B14F-4D97-AF65-F5344CB8AC3E}">
        <p14:creationId xmlns:p14="http://schemas.microsoft.com/office/powerpoint/2010/main" val="415171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Cleansed &amp; Tagged Output</a:t>
            </a:r>
            <a:endParaRPr lang="en-US" dirty="0"/>
          </a:p>
        </p:txBody>
      </p:sp>
      <p:pic>
        <p:nvPicPr>
          <p:cNvPr id="5" name="Picture 4"/>
          <p:cNvPicPr>
            <a:picLocks noChangeAspect="1"/>
          </p:cNvPicPr>
          <p:nvPr/>
        </p:nvPicPr>
        <p:blipFill>
          <a:blip r:embed="rId3"/>
          <a:stretch>
            <a:fillRect/>
          </a:stretch>
        </p:blipFill>
        <p:spPr>
          <a:xfrm>
            <a:off x="0" y="1856772"/>
            <a:ext cx="9144000" cy="4467828"/>
          </a:xfrm>
          <a:prstGeom prst="rect">
            <a:avLst/>
          </a:prstGeom>
        </p:spPr>
      </p:pic>
    </p:spTree>
    <p:extLst>
      <p:ext uri="{BB962C8B-B14F-4D97-AF65-F5344CB8AC3E}">
        <p14:creationId xmlns:p14="http://schemas.microsoft.com/office/powerpoint/2010/main" val="31626208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a:lstStyle>
        <a:defPPr marL="342900" indent="-342900">
          <a:spcBef>
            <a:spcPct val="20000"/>
          </a:spcBef>
          <a:buFontTx/>
          <a:buChar char="•"/>
          <a:defRPr sz="2800" kern="0" dirty="0">
            <a:solidFill>
              <a:schemeClr val="tx1"/>
            </a:solidFill>
            <a:latin typeface="Helvetica"/>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2015</TotalTime>
  <Words>2546</Words>
  <Application>Microsoft Macintosh PowerPoint</Application>
  <PresentationFormat>On-screen Show (4:3)</PresentationFormat>
  <Paragraphs>162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Semantic Procedure Analysis: Modularizing Operating Procedures for More Efficient Use and Comprehensive Updating</vt:lpstr>
      <vt:lpstr>PowerPoint Presentation</vt:lpstr>
      <vt:lpstr>Performance Shaping Factors</vt:lpstr>
      <vt:lpstr>Operational Knowledge _&gt;  Procedures</vt:lpstr>
      <vt:lpstr>Operating Procedures</vt:lpstr>
      <vt:lpstr>Current Challenges</vt:lpstr>
      <vt:lpstr>Solution</vt:lpstr>
      <vt:lpstr>Semantic Procedure Analyzer</vt:lpstr>
      <vt:lpstr>Cleansed &amp; Tagged Output</vt:lpstr>
      <vt:lpstr>Expert Operator Review</vt:lpstr>
      <vt:lpstr>Module “Chunking” Output</vt:lpstr>
      <vt:lpstr>Final SPA Output</vt:lpstr>
      <vt:lpstr>Results – Application of Semantic Procedure Analysis</vt:lpstr>
      <vt:lpstr>Results – Application of Semantic Procedure Analysis</vt:lpstr>
      <vt:lpstr>Benefits</vt:lpstr>
      <vt:lpstr>PowerPoint Presentation</vt:lpstr>
      <vt:lpstr>PowerPoint Presentation</vt:lpstr>
    </vt:vector>
  </TitlesOfParts>
  <Company>Beveridge Seay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Beveridge Seay</dc:creator>
  <cp:lastModifiedBy>Tom Kindervater</cp:lastModifiedBy>
  <cp:revision>246</cp:revision>
  <dcterms:created xsi:type="dcterms:W3CDTF">2003-02-11T16:05:02Z</dcterms:created>
  <dcterms:modified xsi:type="dcterms:W3CDTF">2014-04-14T18:17:42Z</dcterms:modified>
</cp:coreProperties>
</file>